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6" r:id="rId2"/>
    <p:sldId id="257" r:id="rId3"/>
    <p:sldId id="264" r:id="rId4"/>
    <p:sldId id="266" r:id="rId5"/>
    <p:sldId id="275" r:id="rId6"/>
    <p:sldId id="271" r:id="rId7"/>
    <p:sldId id="281" r:id="rId8"/>
    <p:sldId id="279" r:id="rId9"/>
    <p:sldId id="267" r:id="rId10"/>
    <p:sldId id="273" r:id="rId11"/>
    <p:sldId id="282" r:id="rId12"/>
    <p:sldId id="265" r:id="rId13"/>
    <p:sldId id="280" r:id="rId14"/>
    <p:sldId id="272" r:id="rId15"/>
    <p:sldId id="283" r:id="rId16"/>
    <p:sldId id="274" r:id="rId17"/>
    <p:sldId id="278"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9" autoAdjust="0"/>
    <p:restoredTop sz="94660"/>
  </p:normalViewPr>
  <p:slideViewPr>
    <p:cSldViewPr snapToGrid="0">
      <p:cViewPr varScale="1">
        <p:scale>
          <a:sx n="74" d="100"/>
          <a:sy n="74" d="100"/>
        </p:scale>
        <p:origin x="35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EA033-4E0E-443F-B54A-DEAF0ECAA97E}" type="datetimeFigureOut">
              <a:rPr lang="en-GB" smtClean="0"/>
              <a:t>30/11/2018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BA9AA-CF78-413C-A315-A7D815FC7A3F}" type="slidenum">
              <a:rPr lang="en-GB" smtClean="0"/>
              <a:t>‹#›</a:t>
            </a:fld>
            <a:endParaRPr lang="en-GB" dirty="0"/>
          </a:p>
        </p:txBody>
      </p:sp>
    </p:spTree>
    <p:extLst>
      <p:ext uri="{BB962C8B-B14F-4D97-AF65-F5344CB8AC3E}">
        <p14:creationId xmlns:p14="http://schemas.microsoft.com/office/powerpoint/2010/main" val="49012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Safe, decent housing improves health Clean and warm housing is an essential input for the prevention and care of people affected by diseases of poverty such as HIV/ AIDS, tuberculosis, diarrhoea, and malaria. In Malawi, children under five years who live in Habitat for Humanity houses had 44% less malaria, respiratory, or gastrointestinal diseases compared to children living in traditional houses.</a:t>
            </a:r>
          </a:p>
          <a:p>
            <a:endParaRPr lang="en-GB" dirty="0"/>
          </a:p>
          <a:p>
            <a:r>
              <a:rPr lang="en-GB" dirty="0"/>
              <a:t> 2 - Home is a great means for creating wealth. Home ownership is an important means of wealth accumulation for families, especially those with a lower income. In low-income countries, housing construction creates job opportunities for migrants to cities and stimulates the creation of small business. The process of securing land tenure for informal settlements helps to increase access to credit.</a:t>
            </a:r>
          </a:p>
          <a:p>
            <a:endParaRPr lang="en-GB" dirty="0"/>
          </a:p>
          <a:p>
            <a:r>
              <a:rPr lang="en-GB" dirty="0"/>
              <a:t> 3 - Good housing in communities attracts economic investment and development Good housing also contributes to thriving school systems and community organisations. It is a catalyst for civic activism and a stimulus for community-based organisations. Safe homes and neighbourhoods, in which residents are satisfied with housing conditions and public services, help to build social stability and security</a:t>
            </a:r>
          </a:p>
        </p:txBody>
      </p:sp>
      <p:sp>
        <p:nvSpPr>
          <p:cNvPr id="4" name="Slide Number Placeholder 3"/>
          <p:cNvSpPr>
            <a:spLocks noGrp="1"/>
          </p:cNvSpPr>
          <p:nvPr>
            <p:ph type="sldNum" sz="quarter" idx="10"/>
          </p:nvPr>
        </p:nvSpPr>
        <p:spPr/>
        <p:txBody>
          <a:bodyPr/>
          <a:lstStyle/>
          <a:p>
            <a:fld id="{138C5A0F-A201-4C25-BF3E-01DBC8123585}" type="slidenum">
              <a:rPr lang="en-GB" smtClean="0"/>
              <a:t>4</a:t>
            </a:fld>
            <a:endParaRPr lang="en-GB" dirty="0"/>
          </a:p>
        </p:txBody>
      </p:sp>
    </p:spTree>
    <p:extLst>
      <p:ext uri="{BB962C8B-B14F-4D97-AF65-F5344CB8AC3E}">
        <p14:creationId xmlns:p14="http://schemas.microsoft.com/office/powerpoint/2010/main" val="297679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MC</a:t>
            </a:r>
          </a:p>
          <a:p>
            <a:endParaRPr lang="en-GB" b="0" dirty="0"/>
          </a:p>
        </p:txBody>
      </p:sp>
      <p:sp>
        <p:nvSpPr>
          <p:cNvPr id="4" name="Slide Number Placeholder 3"/>
          <p:cNvSpPr>
            <a:spLocks noGrp="1"/>
          </p:cNvSpPr>
          <p:nvPr>
            <p:ph type="sldNum" sz="quarter" idx="10"/>
          </p:nvPr>
        </p:nvSpPr>
        <p:spPr/>
        <p:txBody>
          <a:bodyPr/>
          <a:lstStyle/>
          <a:p>
            <a:fld id="{138C5A0F-A201-4C25-BF3E-01DBC8123585}" type="slidenum">
              <a:rPr lang="en-GB" smtClean="0"/>
              <a:t>9</a:t>
            </a:fld>
            <a:endParaRPr lang="en-GB" dirty="0"/>
          </a:p>
        </p:txBody>
      </p:sp>
    </p:spTree>
    <p:extLst>
      <p:ext uri="{BB962C8B-B14F-4D97-AF65-F5344CB8AC3E}">
        <p14:creationId xmlns:p14="http://schemas.microsoft.com/office/powerpoint/2010/main" val="147762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MC</a:t>
            </a:r>
          </a:p>
          <a:p>
            <a:endParaRPr lang="en-GB" b="0" dirty="0"/>
          </a:p>
        </p:txBody>
      </p:sp>
      <p:sp>
        <p:nvSpPr>
          <p:cNvPr id="4" name="Slide Number Placeholder 3"/>
          <p:cNvSpPr>
            <a:spLocks noGrp="1"/>
          </p:cNvSpPr>
          <p:nvPr>
            <p:ph type="sldNum" sz="quarter" idx="10"/>
          </p:nvPr>
        </p:nvSpPr>
        <p:spPr/>
        <p:txBody>
          <a:bodyPr/>
          <a:lstStyle/>
          <a:p>
            <a:fld id="{138C5A0F-A201-4C25-BF3E-01DBC8123585}" type="slidenum">
              <a:rPr lang="en-GB" smtClean="0"/>
              <a:t>11</a:t>
            </a:fld>
            <a:endParaRPr lang="en-GB" dirty="0"/>
          </a:p>
        </p:txBody>
      </p:sp>
    </p:spTree>
    <p:extLst>
      <p:ext uri="{BB962C8B-B14F-4D97-AF65-F5344CB8AC3E}">
        <p14:creationId xmlns:p14="http://schemas.microsoft.com/office/powerpoint/2010/main" val="345127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NM</a:t>
            </a:r>
          </a:p>
          <a:p>
            <a:endParaRPr lang="en-GB" dirty="0"/>
          </a:p>
          <a:p>
            <a:r>
              <a:rPr lang="en-GB" b="1" dirty="0"/>
              <a:t>Development context</a:t>
            </a:r>
            <a:r>
              <a:rPr lang="en-GB" b="1" baseline="0" dirty="0"/>
              <a:t> </a:t>
            </a:r>
          </a:p>
          <a:p>
            <a:r>
              <a:rPr lang="en-GB" b="0" baseline="0" dirty="0"/>
              <a:t>International development charity. Not adventure travel. </a:t>
            </a:r>
          </a:p>
          <a:p>
            <a:r>
              <a:rPr lang="en-GB" b="0" baseline="0" dirty="0"/>
              <a:t>Ethical volunteering. We are guided ethics in development. </a:t>
            </a:r>
            <a:endParaRPr lang="en-GB" b="0" dirty="0"/>
          </a:p>
          <a:p>
            <a:endParaRPr lang="en-GB" b="1" dirty="0"/>
          </a:p>
          <a:p>
            <a:endParaRPr lang="en-GB" b="0" dirty="0"/>
          </a:p>
          <a:p>
            <a:endParaRPr lang="en-GB" b="1" dirty="0"/>
          </a:p>
          <a:p>
            <a:r>
              <a:rPr lang="en-GB" b="1" dirty="0"/>
              <a:t>Photos</a:t>
            </a:r>
          </a:p>
          <a:p>
            <a:r>
              <a:rPr lang="en-GB" b="0" dirty="0"/>
              <a:t>How will the photos impact on the safety, well-being and rights of the person</a:t>
            </a:r>
            <a:r>
              <a:rPr lang="en-GB" b="0" baseline="0" dirty="0"/>
              <a:t> being photographed. </a:t>
            </a:r>
          </a:p>
          <a:p>
            <a:r>
              <a:rPr lang="en-GB" b="0" baseline="0" dirty="0"/>
              <a:t> - appropriately clothed</a:t>
            </a:r>
          </a:p>
          <a:p>
            <a:r>
              <a:rPr lang="en-GB" b="0" dirty="0"/>
              <a:t>- Reflect spirit of mission</a:t>
            </a:r>
            <a:r>
              <a:rPr lang="en-GB" b="0" baseline="0" dirty="0"/>
              <a:t> </a:t>
            </a:r>
          </a:p>
          <a:p>
            <a:pPr marL="171450" indent="-171450">
              <a:buFontTx/>
              <a:buChar char="-"/>
            </a:pPr>
            <a:r>
              <a:rPr lang="en-GB" b="0" baseline="0" dirty="0"/>
              <a:t>Photographing children – written or verbal permission from a parent or guardian. If in doubt, how would I want a child I know to be treated. </a:t>
            </a:r>
          </a:p>
          <a:p>
            <a:pPr marL="171450" indent="-171450">
              <a:buFontTx/>
              <a:buChar cha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Helvetica" panose="020B0604020202020204" pitchFamily="34" charset="0"/>
                <a:cs typeface="Helvetica" panose="020B0604020202020204" pitchFamily="34" charset="0"/>
              </a:rPr>
              <a:t>Respect for HFH staff and community</a:t>
            </a:r>
          </a:p>
          <a:p>
            <a:pPr marL="171450" indent="-171450">
              <a:buFontTx/>
              <a:buChar char="-"/>
            </a:pPr>
            <a:r>
              <a:rPr lang="en-GB" b="0" baseline="0" dirty="0"/>
              <a:t>Reasonable requests</a:t>
            </a:r>
          </a:p>
          <a:p>
            <a:endParaRPr lang="en-GB" b="0" baseline="0" dirty="0"/>
          </a:p>
          <a:p>
            <a:r>
              <a:rPr lang="en-GB" b="1" dirty="0"/>
              <a:t>Teaching moments</a:t>
            </a:r>
          </a:p>
          <a:p>
            <a:pPr marL="171450" indent="-171450">
              <a:buFontTx/>
              <a:buChar char="-"/>
            </a:pPr>
            <a:r>
              <a:rPr lang="en-GB" b="0" dirty="0"/>
              <a:t>Visa application queues</a:t>
            </a:r>
          </a:p>
          <a:p>
            <a:pPr marL="171450" indent="-171450">
              <a:buFontTx/>
              <a:buChar char="-"/>
            </a:pPr>
            <a:r>
              <a:rPr lang="en-GB" b="0" dirty="0"/>
              <a:t> India visas</a:t>
            </a:r>
            <a:r>
              <a:rPr lang="en-GB" b="0" baseline="0" dirty="0"/>
              <a:t> – inconvenience </a:t>
            </a:r>
          </a:p>
          <a:p>
            <a:pPr marL="171450" indent="-171450">
              <a:buFontTx/>
              <a:buChar char="-"/>
            </a:pPr>
            <a:endParaRPr lang="en-GB" b="0" dirty="0"/>
          </a:p>
          <a:p>
            <a:endParaRPr lang="en-GB" b="0" dirty="0"/>
          </a:p>
        </p:txBody>
      </p:sp>
      <p:sp>
        <p:nvSpPr>
          <p:cNvPr id="4" name="Slide Number Placeholder 3"/>
          <p:cNvSpPr>
            <a:spLocks noGrp="1"/>
          </p:cNvSpPr>
          <p:nvPr>
            <p:ph type="sldNum" sz="quarter" idx="10"/>
          </p:nvPr>
        </p:nvSpPr>
        <p:spPr/>
        <p:txBody>
          <a:bodyPr/>
          <a:lstStyle/>
          <a:p>
            <a:fld id="{138C5A0F-A201-4C25-BF3E-01DBC8123585}" type="slidenum">
              <a:rPr lang="en-GB" smtClean="0"/>
              <a:t>12</a:t>
            </a:fld>
            <a:endParaRPr lang="en-GB" dirty="0"/>
          </a:p>
        </p:txBody>
      </p:sp>
    </p:spTree>
    <p:extLst>
      <p:ext uri="{BB962C8B-B14F-4D97-AF65-F5344CB8AC3E}">
        <p14:creationId xmlns:p14="http://schemas.microsoft.com/office/powerpoint/2010/main" val="241772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8C29-97B2-44DB-9378-E23100B48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2843EB-BEFA-4175-B8B9-BB9B34E46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975D02-1680-42DA-9484-63A0E14CCABF}"/>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43932B42-30E1-43B6-8EC8-890F79F7625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CAF9AEA-7D74-4AD9-BB97-0A37414CEDC1}"/>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10524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1778-3887-4AD5-A2B5-714C9C8A44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9CEC5A-6BF5-46CD-B011-D1AF437232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7E6959-1D02-4FE2-95D8-AA0BFE7F2AAD}"/>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3D3DDB98-02BA-4B6D-B0A0-F03E5D149C4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D05A6B-1913-43F9-B08B-806A6F0BB26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123781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51D14-D933-49B6-8DD5-A77677C7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B3C81C-13B8-486D-9D3F-A98491A5EC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2A5C2-EC3C-41E1-99D1-D4C0D5EF75BB}"/>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7214D77D-4FCD-4353-A6A8-44D071B875D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C142591-417A-474D-B17B-45FB1218A745}"/>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212634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29FF-BF10-465B-94E7-C80D79C18F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64596F-AD62-4DB5-B113-AB2954961D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10409C-9962-4431-B09B-D5EF7D3E0DA6}"/>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861F0258-1600-439E-BAD0-A453076406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821B4D-CD89-4060-93A5-F52358986164}"/>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38229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1716-B548-4164-9361-F4C4D8983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07AF32-7039-4BA8-9A4D-53DCA0915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2D972E-D681-412E-B4A9-3EAC615C9200}"/>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57B6ECD5-25E6-416D-ABE8-B4811CBFB99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6EF16A0-6F80-484A-B443-19FE579241A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425368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CD54-31BC-421E-A770-D3B1F2EA72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C9217B-4E42-4777-9FA0-602A13235B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BDD7D2-E297-4DE4-A4F5-7B88FBB2BC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236159-6D97-4BDE-97E6-3A28236AFD70}"/>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6" name="Footer Placeholder 5">
            <a:extLst>
              <a:ext uri="{FF2B5EF4-FFF2-40B4-BE49-F238E27FC236}">
                <a16:creationId xmlns:a16="http://schemas.microsoft.com/office/drawing/2014/main" id="{BD70FADE-A4F4-4FD3-9711-34E5CEC0BCD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D3D838B-A173-4676-8D90-3E0AEC8CF21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426312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9CDB-4D70-4537-8798-2701923964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7C84DD-0E34-4B00-BFF1-0B60BC9B4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5EC71D-D670-4055-A881-1187EC2EF5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9A42F2-3F55-49C5-AAD7-3A20BC2F3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C46098-47E1-4F55-8371-B252D864F3A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E97DF2-08D7-43A2-8D1F-41DD68F9A6B4}"/>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8" name="Footer Placeholder 7">
            <a:extLst>
              <a:ext uri="{FF2B5EF4-FFF2-40B4-BE49-F238E27FC236}">
                <a16:creationId xmlns:a16="http://schemas.microsoft.com/office/drawing/2014/main" id="{F3E28D32-D43E-464F-AB49-1C8C26DB3B8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BC8786C-0273-4E63-A7E1-99246E65CE32}"/>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9700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2C6F-12A9-423A-99C7-F92BF5FB5F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5F2FA6-4DD6-4351-964F-E752025BB5C3}"/>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4" name="Footer Placeholder 3">
            <a:extLst>
              <a:ext uri="{FF2B5EF4-FFF2-40B4-BE49-F238E27FC236}">
                <a16:creationId xmlns:a16="http://schemas.microsoft.com/office/drawing/2014/main" id="{64DFAC1E-160B-400F-8FF8-855F72C8A04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071506E-5122-4C23-87E4-AAF2213F3752}"/>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90317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D6F17-3767-489C-ACC0-717E0168C511}"/>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3" name="Footer Placeholder 2">
            <a:extLst>
              <a:ext uri="{FF2B5EF4-FFF2-40B4-BE49-F238E27FC236}">
                <a16:creationId xmlns:a16="http://schemas.microsoft.com/office/drawing/2014/main" id="{AA6E45DF-C41E-43FD-98E6-9B225522C55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D9567AD-B0D1-48E6-9DB5-C3D080A67B3F}"/>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214099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503E-07DA-4EF8-8341-854649FB3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037318-AAC2-4079-95F6-FC8A36B5F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300142-5452-4432-82A8-1128D1FDA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D762F2-BC46-451C-ABAC-1A930E352381}"/>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6" name="Footer Placeholder 5">
            <a:extLst>
              <a:ext uri="{FF2B5EF4-FFF2-40B4-BE49-F238E27FC236}">
                <a16:creationId xmlns:a16="http://schemas.microsoft.com/office/drawing/2014/main" id="{087779C5-A339-4860-97E1-D5DB1A01339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F2D1B6C-7F95-497C-876B-431227C90786}"/>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87701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4C43-10B7-40C0-AFC0-8EEE602DC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6EB964-570C-48F9-B9C7-52AB156C3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411997E-4195-47C8-B46B-FAF55D7D3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0BF94C-5773-4B14-B7A8-C25488A4F0FA}"/>
              </a:ext>
            </a:extLst>
          </p:cNvPr>
          <p:cNvSpPr>
            <a:spLocks noGrp="1"/>
          </p:cNvSpPr>
          <p:nvPr>
            <p:ph type="dt" sz="half" idx="10"/>
          </p:nvPr>
        </p:nvSpPr>
        <p:spPr/>
        <p:txBody>
          <a:bodyPr/>
          <a:lstStyle/>
          <a:p>
            <a:fld id="{D5FD507F-1A8E-4947-914A-D38B73E2B032}" type="datetimeFigureOut">
              <a:rPr lang="en-GB" smtClean="0"/>
              <a:t>30/11/2018</a:t>
            </a:fld>
            <a:endParaRPr lang="en-GB" dirty="0"/>
          </a:p>
        </p:txBody>
      </p:sp>
      <p:sp>
        <p:nvSpPr>
          <p:cNvPr id="6" name="Footer Placeholder 5">
            <a:extLst>
              <a:ext uri="{FF2B5EF4-FFF2-40B4-BE49-F238E27FC236}">
                <a16:creationId xmlns:a16="http://schemas.microsoft.com/office/drawing/2014/main" id="{1D7053E3-84BB-4C02-AFF6-B44C19F3A0E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F98D768-3C31-47F3-AB32-27FB11C71835}"/>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369525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1B2FB-F0B1-4F30-9BAB-206E72C01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B89122-A28E-44BC-A41C-138212853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1D81E9-0BCC-49E3-B12E-A5B9CBC3E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D507F-1A8E-4947-914A-D38B73E2B032}" type="datetimeFigureOut">
              <a:rPr lang="en-GB" smtClean="0"/>
              <a:t>30/11/2018</a:t>
            </a:fld>
            <a:endParaRPr lang="en-GB" dirty="0"/>
          </a:p>
        </p:txBody>
      </p:sp>
      <p:sp>
        <p:nvSpPr>
          <p:cNvPr id="5" name="Footer Placeholder 4">
            <a:extLst>
              <a:ext uri="{FF2B5EF4-FFF2-40B4-BE49-F238E27FC236}">
                <a16:creationId xmlns:a16="http://schemas.microsoft.com/office/drawing/2014/main" id="{FA292AFB-6A79-4C15-84BF-71D6D8403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39D9F3-5477-4CD0-9434-EC1E94942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FF4-CF84-4154-BAE9-01CC1D5FFDEE}" type="slidenum">
              <a:rPr lang="en-GB" smtClean="0"/>
              <a:t>‹#›</a:t>
            </a:fld>
            <a:endParaRPr lang="en-GB" dirty="0"/>
          </a:p>
        </p:txBody>
      </p:sp>
    </p:spTree>
    <p:extLst>
      <p:ext uri="{BB962C8B-B14F-4D97-AF65-F5344CB8AC3E}">
        <p14:creationId xmlns:p14="http://schemas.microsoft.com/office/powerpoint/2010/main" val="1014836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C652FB67-C3B4-4E63-9EEB-02B31B654C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084" y="612272"/>
            <a:ext cx="7858488" cy="4351338"/>
          </a:xfrm>
        </p:spPr>
      </p:pic>
    </p:spTree>
    <p:extLst>
      <p:ext uri="{BB962C8B-B14F-4D97-AF65-F5344CB8AC3E}">
        <p14:creationId xmlns:p14="http://schemas.microsoft.com/office/powerpoint/2010/main" val="308450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4" name="Content Placeholder 3">
            <a:extLst>
              <a:ext uri="{FF2B5EF4-FFF2-40B4-BE49-F238E27FC236}">
                <a16:creationId xmlns:a16="http://schemas.microsoft.com/office/drawing/2014/main" id="{3A015A6F-B9BE-42E9-BAC2-EB02CB604D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903" t="7991" r="14800" b="-2321"/>
          <a:stretch/>
        </p:blipFill>
        <p:spPr>
          <a:xfrm>
            <a:off x="-340321" y="-38578"/>
            <a:ext cx="6328997" cy="6465502"/>
          </a:xfrm>
        </p:spPr>
      </p:pic>
      <p:pic>
        <p:nvPicPr>
          <p:cNvPr id="2" name="Picture 1">
            <a:extLst>
              <a:ext uri="{FF2B5EF4-FFF2-40B4-BE49-F238E27FC236}">
                <a16:creationId xmlns:a16="http://schemas.microsoft.com/office/drawing/2014/main" id="{14CBBD7E-EBC1-44AF-B93F-84AD4FB42C76}"/>
              </a:ext>
            </a:extLst>
          </p:cNvPr>
          <p:cNvPicPr>
            <a:picLocks noChangeAspect="1"/>
          </p:cNvPicPr>
          <p:nvPr/>
        </p:nvPicPr>
        <p:blipFill>
          <a:blip r:embed="rId4"/>
          <a:stretch>
            <a:fillRect/>
          </a:stretch>
        </p:blipFill>
        <p:spPr>
          <a:xfrm>
            <a:off x="5988677" y="-38578"/>
            <a:ext cx="6203324" cy="6267231"/>
          </a:xfrm>
          <a:prstGeom prst="rect">
            <a:avLst/>
          </a:prstGeom>
        </p:spPr>
      </p:pic>
    </p:spTree>
    <p:extLst>
      <p:ext uri="{BB962C8B-B14F-4D97-AF65-F5344CB8AC3E}">
        <p14:creationId xmlns:p14="http://schemas.microsoft.com/office/powerpoint/2010/main" val="219104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2116BE03-6560-494E-998A-432EC0152913}"/>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4" name="Content Placeholder 3">
            <a:extLst>
              <a:ext uri="{FF2B5EF4-FFF2-40B4-BE49-F238E27FC236}">
                <a16:creationId xmlns:a16="http://schemas.microsoft.com/office/drawing/2014/main" id="{556219B3-15B9-485D-A859-CFD6D2E5CF9C}"/>
              </a:ext>
            </a:extLst>
          </p:cNvPr>
          <p:cNvSpPr>
            <a:spLocks noGrp="1"/>
          </p:cNvSpPr>
          <p:nvPr>
            <p:ph idx="1"/>
          </p:nvPr>
        </p:nvSpPr>
        <p:spPr/>
        <p:txBody>
          <a:bodyPr/>
          <a:lstStyle/>
          <a:p>
            <a:endParaRPr lang="en-GB"/>
          </a:p>
        </p:txBody>
      </p:sp>
      <p:sp>
        <p:nvSpPr>
          <p:cNvPr id="10" name="Title 9">
            <a:extLst>
              <a:ext uri="{FF2B5EF4-FFF2-40B4-BE49-F238E27FC236}">
                <a16:creationId xmlns:a16="http://schemas.microsoft.com/office/drawing/2014/main" id="{D8110826-1A43-4EAE-8157-06EBD46C325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77112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92439" y="120211"/>
            <a:ext cx="7173533" cy="1325563"/>
          </a:xfrm>
        </p:spPr>
        <p:txBody>
          <a:bodyPr/>
          <a:lstStyle/>
          <a:p>
            <a:r>
              <a:rPr lang="en-GB" b="1" dirty="0">
                <a:latin typeface="Heveltica"/>
              </a:rPr>
              <a:t>Our role in development</a:t>
            </a:r>
          </a:p>
        </p:txBody>
      </p:sp>
      <p:sp>
        <p:nvSpPr>
          <p:cNvPr id="11" name="Rectangle 10"/>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5BD74E91-F8C0-47B2-B9D2-4BC3EC3CDC62}"/>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4"/>
          <a:stretch>
            <a:fillRect/>
          </a:stretch>
        </p:blipFill>
        <p:spPr>
          <a:xfrm>
            <a:off x="287239" y="211333"/>
            <a:ext cx="11617522" cy="5808761"/>
          </a:xfrm>
          <a:prstGeom prst="rect">
            <a:avLst/>
          </a:prstGeom>
        </p:spPr>
      </p:pic>
    </p:spTree>
    <p:extLst>
      <p:ext uri="{BB962C8B-B14F-4D97-AF65-F5344CB8AC3E}">
        <p14:creationId xmlns:p14="http://schemas.microsoft.com/office/powerpoint/2010/main" val="142222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0" name="Content Placeholder 9">
            <a:extLst>
              <a:ext uri="{FF2B5EF4-FFF2-40B4-BE49-F238E27FC236}">
                <a16:creationId xmlns:a16="http://schemas.microsoft.com/office/drawing/2014/main" id="{2A428873-BFAF-4867-834A-5EFAA5BD60E7}"/>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05882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AE688E29-8AC1-43A9-A91D-9196FAAEF64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4845"/>
          <a:stretch/>
        </p:blipFill>
        <p:spPr>
          <a:xfrm>
            <a:off x="1" y="-1"/>
            <a:ext cx="12192000" cy="6207617"/>
          </a:xfrm>
        </p:spPr>
      </p:pic>
    </p:spTree>
    <p:extLst>
      <p:ext uri="{BB962C8B-B14F-4D97-AF65-F5344CB8AC3E}">
        <p14:creationId xmlns:p14="http://schemas.microsoft.com/office/powerpoint/2010/main" val="238766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0" name="Content Placeholder 9">
            <a:extLst>
              <a:ext uri="{FF2B5EF4-FFF2-40B4-BE49-F238E27FC236}">
                <a16:creationId xmlns:a16="http://schemas.microsoft.com/office/drawing/2014/main" id="{2A428873-BFAF-4867-834A-5EFAA5BD60E7}"/>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3949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4C082CEC-1F4E-4A29-A33F-D37772D8E6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1797"/>
            <a:ext cx="12191999" cy="6419413"/>
          </a:xfrm>
        </p:spPr>
      </p:pic>
    </p:spTree>
    <p:extLst>
      <p:ext uri="{BB962C8B-B14F-4D97-AF65-F5344CB8AC3E}">
        <p14:creationId xmlns:p14="http://schemas.microsoft.com/office/powerpoint/2010/main" val="4178556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0" name="Content Placeholder 9">
            <a:extLst>
              <a:ext uri="{FF2B5EF4-FFF2-40B4-BE49-F238E27FC236}">
                <a16:creationId xmlns:a16="http://schemas.microsoft.com/office/drawing/2014/main" id="{2A428873-BFAF-4867-834A-5EFAA5BD60E7}"/>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186540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F207F09A-7CBA-40A7-B649-E4814E31FC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486" b="13928"/>
          <a:stretch/>
        </p:blipFill>
        <p:spPr>
          <a:xfrm>
            <a:off x="0" y="-38158"/>
            <a:ext cx="12192000" cy="6245774"/>
          </a:xfrm>
        </p:spPr>
      </p:pic>
    </p:spTree>
    <p:extLst>
      <p:ext uri="{BB962C8B-B14F-4D97-AF65-F5344CB8AC3E}">
        <p14:creationId xmlns:p14="http://schemas.microsoft.com/office/powerpoint/2010/main" val="319078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302" y="4649273"/>
            <a:ext cx="7669370" cy="191895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p>
        </p:txBody>
      </p:sp>
      <p:sp>
        <p:nvSpPr>
          <p:cNvPr id="5" name="Rectangle 4"/>
          <p:cNvSpPr/>
          <p:nvPr/>
        </p:nvSpPr>
        <p:spPr>
          <a:xfrm>
            <a:off x="8100810" y="370467"/>
            <a:ext cx="3953814" cy="618488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panose="020B0604020202020204" pitchFamily="34" charset="0"/>
                <a:cs typeface="Helvetica" panose="020B0604020202020204" pitchFamily="34" charset="0"/>
              </a:rPr>
              <a:t>Sustainability and Empowerment</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Our role in development</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Dignity</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Self-reliance</a:t>
            </a:r>
          </a:p>
        </p:txBody>
      </p:sp>
      <p:sp>
        <p:nvSpPr>
          <p:cNvPr id="11" name="TextBox 10"/>
          <p:cNvSpPr txBox="1"/>
          <p:nvPr/>
        </p:nvSpPr>
        <p:spPr>
          <a:xfrm>
            <a:off x="341286" y="4855335"/>
            <a:ext cx="7508385" cy="1015663"/>
          </a:xfrm>
          <a:prstGeom prst="rect">
            <a:avLst/>
          </a:prstGeom>
          <a:noFill/>
        </p:spPr>
        <p:txBody>
          <a:bodyPr wrap="square" rtlCol="0">
            <a:spAutoFit/>
          </a:bodyPr>
          <a:lstStyle/>
          <a:p>
            <a:r>
              <a:rPr lang="en-GB" sz="6000" dirty="0">
                <a:solidFill>
                  <a:schemeClr val="bg1"/>
                </a:solidFill>
                <a:latin typeface="Helvetica" panose="020B0604020202020204" pitchFamily="34" charset="0"/>
                <a:cs typeface="Helvetica" panose="020B0604020202020204" pitchFamily="34" charset="0"/>
              </a:rPr>
              <a:t>Telling Our Story</a:t>
            </a:r>
          </a:p>
        </p:txBody>
      </p:sp>
      <p:pic>
        <p:nvPicPr>
          <p:cNvPr id="1026" name="Picture 2" descr="https://lh3.googleusercontent.com/at1og3J1jJ0Abe95kWU1eNyqEkv7IjBzRJjupdIDP7ijp7ezY5-inoyVJn5_lCNJkS7jqz55yJ81i9t5PRwF0JvC3ooknRtEO6otSMcztfx-E6VjqW2vLw6RYblsWWDZjEFT7wr6gXpnx7SjmjDJN-kS2-NhNbAYC8yAK3R0r_np-aqMICxA8cKFdgNZN0K5jn_TlOJqZVqvVLRSeuBnPnobQMmFdmj1291KFzEkBBJ4SYdk41_WRkwaVOwz96KO5v_NaN5O5xfmPyRr4-3CpwS00AOCOJa13eAs993qiA2atydPX5tQsoO6SdvkMGLOhjFpFWhkRQS15iMurca2zBjswUU8BKMCbbGXODohj_NO7mm5cTPQEFHQ7do_GHi8J0yqi0DUaRIx8cmbn5ddheC34oZp_gtEEv1GkEamgck0XWdRRYUNJY2E0Tmw6ro0cf-PBbqNjK6YV9RyTtcVT6U0Mqu_cGEv-Eddgv-NmLJ8F1hFHUttR3RYxB-BwH-BX69K8-tBi6DObT93X73KDcQJacZHEd5xA478hd3pvXnpaC-0oaHiOdEITAAGD7DV3Z52F2Ml-RxOYfmJmrfHeoE1Hw_oQagECKl_l4Y=w1008-h672-no">
            <a:extLst>
              <a:ext uri="{FF2B5EF4-FFF2-40B4-BE49-F238E27FC236}">
                <a16:creationId xmlns:a16="http://schemas.microsoft.com/office/drawing/2014/main" id="{99E6A146-8BC4-466E-AF7C-1D1C20F430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76"/>
          <a:stretch/>
        </p:blipFill>
        <p:spPr bwMode="auto">
          <a:xfrm>
            <a:off x="180302" y="370467"/>
            <a:ext cx="7669369" cy="413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1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5BD74E91-F8C0-47B2-B9D2-4BC3EC3CDC62}"/>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9" name="Content Placeholder 8">
            <a:extLst>
              <a:ext uri="{FF2B5EF4-FFF2-40B4-BE49-F238E27FC236}">
                <a16:creationId xmlns:a16="http://schemas.microsoft.com/office/drawing/2014/main" id="{17C278FC-B651-410F-95D1-96C5A349DEA1}"/>
              </a:ext>
            </a:extLst>
          </p:cNvPr>
          <p:cNvSpPr>
            <a:spLocks noGrp="1"/>
          </p:cNvSpPr>
          <p:nvPr>
            <p:ph idx="1"/>
          </p:nvPr>
        </p:nvSpPr>
        <p:spPr>
          <a:xfrm>
            <a:off x="838200" y="2105962"/>
            <a:ext cx="10515600" cy="3839000"/>
          </a:xfrm>
          <a:prstGeom prst="rect">
            <a:avLst/>
          </a:prstGeom>
        </p:spPr>
        <p:txBody>
          <a:bodyPr wrap="square">
            <a:spAutoFit/>
          </a:bodyPr>
          <a:lstStyle/>
          <a:p>
            <a:pPr marL="0" indent="0" algn="ctr">
              <a:buNone/>
            </a:pPr>
            <a:r>
              <a:rPr lang="en-GB" b="1" dirty="0">
                <a:latin typeface="Helvetica" panose="020B0604020202020204" pitchFamily="34" charset="0"/>
              </a:rPr>
              <a:t>Our vision is a world where everyone has a safe and decent place to live, and a world where housing poverty and homelessness are eliminated. We believe that the home is a key catalyst in helping to permanently break the cycle of poverty.</a:t>
            </a:r>
          </a:p>
          <a:p>
            <a:pPr marL="0" indent="0" algn="ctr">
              <a:buNone/>
            </a:pPr>
            <a:endParaRPr lang="en-GB" b="1" dirty="0">
              <a:latin typeface="Helvetica" panose="020B0604020202020204" pitchFamily="34" charset="0"/>
            </a:endParaRPr>
          </a:p>
          <a:p>
            <a:pPr marL="0" indent="0" algn="ctr">
              <a:buNone/>
            </a:pPr>
            <a:r>
              <a:rPr lang="en-GB" b="1" dirty="0">
                <a:latin typeface="Helvetica" panose="020B0604020202020204" pitchFamily="34" charset="0"/>
              </a:rPr>
              <a:t>To achieve our vision, we build homes, partnerships, communities and networks; since 1976, we have built more than 1 million homes and served over 10 million people.</a:t>
            </a:r>
            <a:endParaRPr lang="en-GB" b="1" i="0" dirty="0">
              <a:effectLst/>
              <a:latin typeface="Helvetica" panose="020B0604020202020204" pitchFamily="34" charset="0"/>
            </a:endParaRPr>
          </a:p>
        </p:txBody>
      </p:sp>
      <p:sp>
        <p:nvSpPr>
          <p:cNvPr id="10" name="Content Placeholder 8">
            <a:extLst>
              <a:ext uri="{FF2B5EF4-FFF2-40B4-BE49-F238E27FC236}">
                <a16:creationId xmlns:a16="http://schemas.microsoft.com/office/drawing/2014/main" id="{D763D09C-4E27-40A0-ADD1-A8DFBE871E37}"/>
              </a:ext>
            </a:extLst>
          </p:cNvPr>
          <p:cNvSpPr txBox="1">
            <a:spLocks/>
          </p:cNvSpPr>
          <p:nvPr/>
        </p:nvSpPr>
        <p:spPr>
          <a:xfrm>
            <a:off x="838200" y="186222"/>
            <a:ext cx="10515600" cy="195540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b="1" dirty="0">
                <a:latin typeface="Helvetica" panose="020B0604020202020204" pitchFamily="34" charset="0"/>
              </a:rPr>
              <a:t>Habitat for Humanity GB</a:t>
            </a:r>
          </a:p>
          <a:p>
            <a:pPr marL="0" indent="0" algn="ctr">
              <a:buFont typeface="Arial" panose="020B0604020202020204" pitchFamily="34" charset="0"/>
              <a:buNone/>
            </a:pPr>
            <a:endParaRPr lang="en-GB" sz="3600" b="1" dirty="0">
              <a:latin typeface="Helvetica" panose="020B0604020202020204" pitchFamily="34" charset="0"/>
            </a:endParaRPr>
          </a:p>
          <a:p>
            <a:pPr marL="0" indent="0" algn="ctr">
              <a:buFont typeface="Arial" panose="020B0604020202020204" pitchFamily="34" charset="0"/>
              <a:buNone/>
            </a:pPr>
            <a:r>
              <a:rPr lang="en-GB" sz="3600" b="1" dirty="0">
                <a:latin typeface="Helvetica" panose="020B0604020202020204" pitchFamily="34" charset="0"/>
              </a:rPr>
              <a:t>Our Vision</a:t>
            </a:r>
          </a:p>
        </p:txBody>
      </p:sp>
    </p:spTree>
    <p:extLst>
      <p:ext uri="{BB962C8B-B14F-4D97-AF65-F5344CB8AC3E}">
        <p14:creationId xmlns:p14="http://schemas.microsoft.com/office/powerpoint/2010/main" val="128476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180" t="-3285" r="17090" b="9791"/>
          <a:stretch/>
        </p:blipFill>
        <p:spPr>
          <a:xfrm>
            <a:off x="-1" y="-391696"/>
            <a:ext cx="6838123" cy="6662112"/>
          </a:xfrm>
          <a:prstGeom prst="rect">
            <a:avLst/>
          </a:prstGeom>
        </p:spPr>
      </p:pic>
      <p:pic>
        <p:nvPicPr>
          <p:cNvPr id="3" name="Picture 2"/>
          <p:cNvPicPr>
            <a:picLocks noChangeAspect="1"/>
          </p:cNvPicPr>
          <p:nvPr/>
        </p:nvPicPr>
        <p:blipFill rotWithShape="1">
          <a:blip r:embed="rId4"/>
          <a:srcRect l="17793" t="8611" r="65381" b="29588"/>
          <a:stretch/>
        </p:blipFill>
        <p:spPr>
          <a:xfrm>
            <a:off x="6838123" y="-9848"/>
            <a:ext cx="5353877" cy="6217464"/>
          </a:xfrm>
          <a:prstGeom prst="rect">
            <a:avLst/>
          </a:prstGeom>
        </p:spPr>
      </p:pic>
      <p:sp>
        <p:nvSpPr>
          <p:cNvPr id="4" name="Rectangle 3"/>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6" name="Rectangle 5">
            <a:extLst>
              <a:ext uri="{FF2B5EF4-FFF2-40B4-BE49-F238E27FC236}">
                <a16:creationId xmlns:a16="http://schemas.microsoft.com/office/drawing/2014/main" id="{5BD74E91-F8C0-47B2-B9D2-4BC3EC3CDC62}"/>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role in development</a:t>
            </a:r>
          </a:p>
        </p:txBody>
      </p:sp>
    </p:spTree>
    <p:extLst>
      <p:ext uri="{BB962C8B-B14F-4D97-AF65-F5344CB8AC3E}">
        <p14:creationId xmlns:p14="http://schemas.microsoft.com/office/powerpoint/2010/main" val="20356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Tree>
    <p:extLst>
      <p:ext uri="{BB962C8B-B14F-4D97-AF65-F5344CB8AC3E}">
        <p14:creationId xmlns:p14="http://schemas.microsoft.com/office/powerpoint/2010/main" val="152276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FAEF9382-C5E9-4A62-944C-B0E48EE235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6096000" cy="6207616"/>
          </a:xfrm>
        </p:spPr>
      </p:pic>
      <p:pic>
        <p:nvPicPr>
          <p:cNvPr id="8" name="Picture 7">
            <a:extLst>
              <a:ext uri="{FF2B5EF4-FFF2-40B4-BE49-F238E27FC236}">
                <a16:creationId xmlns:a16="http://schemas.microsoft.com/office/drawing/2014/main" id="{25718A53-C3A9-41A1-889C-A9FCA7FE1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1" cy="6207616"/>
          </a:xfrm>
          <a:prstGeom prst="rect">
            <a:avLst/>
          </a:prstGeom>
        </p:spPr>
      </p:pic>
    </p:spTree>
    <p:extLst>
      <p:ext uri="{BB962C8B-B14F-4D97-AF65-F5344CB8AC3E}">
        <p14:creationId xmlns:p14="http://schemas.microsoft.com/office/powerpoint/2010/main" val="115414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0" name="Content Placeholder 9">
            <a:extLst>
              <a:ext uri="{FF2B5EF4-FFF2-40B4-BE49-F238E27FC236}">
                <a16:creationId xmlns:a16="http://schemas.microsoft.com/office/drawing/2014/main" id="{2A428873-BFAF-4867-834A-5EFAA5BD60E7}"/>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92770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52"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13" name="Content Placeholder 12">
            <a:extLst>
              <a:ext uri="{FF2B5EF4-FFF2-40B4-BE49-F238E27FC236}">
                <a16:creationId xmlns:a16="http://schemas.microsoft.com/office/drawing/2014/main" id="{4102ACB6-B7E3-4833-8EF6-07FF2512EE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29320"/>
            <a:ext cx="6096000" cy="6281581"/>
          </a:xfrm>
        </p:spPr>
      </p:pic>
      <p:pic>
        <p:nvPicPr>
          <p:cNvPr id="15" name="Picture 14">
            <a:extLst>
              <a:ext uri="{FF2B5EF4-FFF2-40B4-BE49-F238E27FC236}">
                <a16:creationId xmlns:a16="http://schemas.microsoft.com/office/drawing/2014/main" id="{F7F1EEA5-345B-4742-BDB6-929E18914243}"/>
              </a:ext>
            </a:extLst>
          </p:cNvPr>
          <p:cNvPicPr>
            <a:picLocks noChangeAspect="1"/>
          </p:cNvPicPr>
          <p:nvPr/>
        </p:nvPicPr>
        <p:blipFill rotWithShape="1">
          <a:blip r:embed="rId4">
            <a:extLst>
              <a:ext uri="{28A0092B-C50C-407E-A947-70E740481C1C}">
                <a14:useLocalDpi xmlns:a14="http://schemas.microsoft.com/office/drawing/2010/main" val="0"/>
              </a:ext>
            </a:extLst>
          </a:blip>
          <a:srcRect l="19259" t="2665" r="10556" b="-241"/>
          <a:stretch/>
        </p:blipFill>
        <p:spPr>
          <a:xfrm>
            <a:off x="0" y="-29320"/>
            <a:ext cx="6096000" cy="6281581"/>
          </a:xfrm>
          <a:prstGeom prst="rect">
            <a:avLst/>
          </a:prstGeom>
        </p:spPr>
      </p:pic>
    </p:spTree>
    <p:extLst>
      <p:ext uri="{BB962C8B-B14F-4D97-AF65-F5344CB8AC3E}">
        <p14:creationId xmlns:p14="http://schemas.microsoft.com/office/powerpoint/2010/main" val="341512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2116BE03-6560-494E-998A-432EC0152913}"/>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4" name="Content Placeholder 3">
            <a:extLst>
              <a:ext uri="{FF2B5EF4-FFF2-40B4-BE49-F238E27FC236}">
                <a16:creationId xmlns:a16="http://schemas.microsoft.com/office/drawing/2014/main" id="{556219B3-15B9-485D-A859-CFD6D2E5CF9C}"/>
              </a:ext>
            </a:extLst>
          </p:cNvPr>
          <p:cNvSpPr>
            <a:spLocks noGrp="1"/>
          </p:cNvSpPr>
          <p:nvPr>
            <p:ph idx="1"/>
          </p:nvPr>
        </p:nvSpPr>
        <p:spPr/>
        <p:txBody>
          <a:bodyPr/>
          <a:lstStyle/>
          <a:p>
            <a:endParaRPr lang="en-GB"/>
          </a:p>
        </p:txBody>
      </p:sp>
      <p:sp>
        <p:nvSpPr>
          <p:cNvPr id="10" name="Title 9">
            <a:extLst>
              <a:ext uri="{FF2B5EF4-FFF2-40B4-BE49-F238E27FC236}">
                <a16:creationId xmlns:a16="http://schemas.microsoft.com/office/drawing/2014/main" id="{D8110826-1A43-4EAE-8157-06EBD46C325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81604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411</Words>
  <Application>Microsoft Office PowerPoint</Application>
  <PresentationFormat>Widescreen</PresentationFormat>
  <Paragraphs>49</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Helvetica</vt:lpstr>
      <vt:lpstr>Heveltica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role in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Jemma Reid</dc:creator>
  <cp:lastModifiedBy>Jemma Reid</cp:lastModifiedBy>
  <cp:revision>25</cp:revision>
  <dcterms:created xsi:type="dcterms:W3CDTF">2018-01-31T10:59:58Z</dcterms:created>
  <dcterms:modified xsi:type="dcterms:W3CDTF">2018-11-30T11:55:51Z</dcterms:modified>
</cp:coreProperties>
</file>