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6" r:id="rId2"/>
    <p:sldId id="257" r:id="rId3"/>
    <p:sldId id="284" r:id="rId4"/>
    <p:sldId id="264" r:id="rId5"/>
    <p:sldId id="266" r:id="rId6"/>
    <p:sldId id="293" r:id="rId7"/>
    <p:sldId id="271" r:id="rId8"/>
    <p:sldId id="279" r:id="rId9"/>
    <p:sldId id="282" r:id="rId10"/>
    <p:sldId id="273" r:id="rId11"/>
    <p:sldId id="272" r:id="rId12"/>
    <p:sldId id="294" r:id="rId13"/>
    <p:sldId id="267" r:id="rId14"/>
    <p:sldId id="285" r:id="rId15"/>
    <p:sldId id="296" r:id="rId16"/>
    <p:sldId id="278" r:id="rId17"/>
    <p:sldId id="283" r:id="rId18"/>
    <p:sldId id="291" r:id="rId19"/>
    <p:sldId id="280" r:id="rId20"/>
    <p:sldId id="289" r:id="rId21"/>
    <p:sldId id="286" r:id="rId22"/>
    <p:sldId id="290"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29" autoAdjust="0"/>
    <p:restoredTop sz="94660"/>
  </p:normalViewPr>
  <p:slideViewPr>
    <p:cSldViewPr snapToGrid="0">
      <p:cViewPr>
        <p:scale>
          <a:sx n="56" d="100"/>
          <a:sy n="56" d="100"/>
        </p:scale>
        <p:origin x="1099" y="6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EA033-4E0E-443F-B54A-DEAF0ECAA97E}" type="datetimeFigureOut">
              <a:rPr lang="en-GB" smtClean="0"/>
              <a:t>05/01/2023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BA9AA-CF78-413C-A315-A7D815FC7A3F}" type="slidenum">
              <a:rPr lang="en-GB" smtClean="0"/>
              <a:t>‹#›</a:t>
            </a:fld>
            <a:endParaRPr lang="en-GB" dirty="0"/>
          </a:p>
        </p:txBody>
      </p:sp>
    </p:spTree>
    <p:extLst>
      <p:ext uri="{BB962C8B-B14F-4D97-AF65-F5344CB8AC3E}">
        <p14:creationId xmlns:p14="http://schemas.microsoft.com/office/powerpoint/2010/main" val="490120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Safe, decent housing improves health Clean and warm housing is an essential input for the prevention and care of people affected by diseases of poverty such as HIV/ AIDS, tuberculosis, diarrhoea, and malaria. In Malawi, children under five years who live in Habitat for Humanity houses had 44% less malaria, respiratory, or gastrointestinal diseases compared to children living in traditional houses.</a:t>
            </a:r>
          </a:p>
          <a:p>
            <a:endParaRPr lang="en-GB" dirty="0"/>
          </a:p>
          <a:p>
            <a:r>
              <a:rPr lang="en-GB" dirty="0"/>
              <a:t> 2 - Home is a great means for creating wealth. Home ownership is an important means of wealth accumulation for families, especially those with a lower income. In low-income countries, housing construction creates job opportunities for migrants to cities and stimulates the creation of small business. The process of securing land tenure for informal settlements helps to increase access to credit.</a:t>
            </a:r>
          </a:p>
          <a:p>
            <a:endParaRPr lang="en-GB" dirty="0"/>
          </a:p>
          <a:p>
            <a:r>
              <a:rPr lang="en-GB" dirty="0"/>
              <a:t> 3 - Good housing in communities attracts economic investment and development Good housing also contributes to thriving school systems and community organisations. It is a catalyst for civic activism and a stimulus for community-based organisations. Safe homes and neighbourhoods, in which residents are satisfied with housing conditions and public services, help to build social stability and security</a:t>
            </a:r>
          </a:p>
        </p:txBody>
      </p:sp>
      <p:sp>
        <p:nvSpPr>
          <p:cNvPr id="4" name="Slide Number Placeholder 3"/>
          <p:cNvSpPr>
            <a:spLocks noGrp="1"/>
          </p:cNvSpPr>
          <p:nvPr>
            <p:ph type="sldNum" sz="quarter" idx="10"/>
          </p:nvPr>
        </p:nvSpPr>
        <p:spPr/>
        <p:txBody>
          <a:bodyPr/>
          <a:lstStyle/>
          <a:p>
            <a:fld id="{138C5A0F-A201-4C25-BF3E-01DBC8123585}" type="slidenum">
              <a:rPr lang="en-GB" smtClean="0"/>
              <a:t>5</a:t>
            </a:fld>
            <a:endParaRPr lang="en-GB" dirty="0"/>
          </a:p>
        </p:txBody>
      </p:sp>
    </p:spTree>
    <p:extLst>
      <p:ext uri="{BB962C8B-B14F-4D97-AF65-F5344CB8AC3E}">
        <p14:creationId xmlns:p14="http://schemas.microsoft.com/office/powerpoint/2010/main" val="297679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MC</a:t>
            </a:r>
          </a:p>
          <a:p>
            <a:endParaRPr lang="en-GB" b="0" dirty="0"/>
          </a:p>
        </p:txBody>
      </p:sp>
      <p:sp>
        <p:nvSpPr>
          <p:cNvPr id="4" name="Slide Number Placeholder 3"/>
          <p:cNvSpPr>
            <a:spLocks noGrp="1"/>
          </p:cNvSpPr>
          <p:nvPr>
            <p:ph type="sldNum" sz="quarter" idx="10"/>
          </p:nvPr>
        </p:nvSpPr>
        <p:spPr/>
        <p:txBody>
          <a:bodyPr/>
          <a:lstStyle/>
          <a:p>
            <a:fld id="{138C5A0F-A201-4C25-BF3E-01DBC8123585}" type="slidenum">
              <a:rPr lang="en-GB" smtClean="0"/>
              <a:t>9</a:t>
            </a:fld>
            <a:endParaRPr lang="en-GB" dirty="0"/>
          </a:p>
        </p:txBody>
      </p:sp>
    </p:spTree>
    <p:extLst>
      <p:ext uri="{BB962C8B-B14F-4D97-AF65-F5344CB8AC3E}">
        <p14:creationId xmlns:p14="http://schemas.microsoft.com/office/powerpoint/2010/main" val="3451276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MC</a:t>
            </a:r>
          </a:p>
          <a:p>
            <a:endParaRPr lang="en-GB" b="0" dirty="0"/>
          </a:p>
        </p:txBody>
      </p:sp>
      <p:sp>
        <p:nvSpPr>
          <p:cNvPr id="4" name="Slide Number Placeholder 3"/>
          <p:cNvSpPr>
            <a:spLocks noGrp="1"/>
          </p:cNvSpPr>
          <p:nvPr>
            <p:ph type="sldNum" sz="quarter" idx="10"/>
          </p:nvPr>
        </p:nvSpPr>
        <p:spPr/>
        <p:txBody>
          <a:bodyPr/>
          <a:lstStyle/>
          <a:p>
            <a:fld id="{138C5A0F-A201-4C25-BF3E-01DBC8123585}" type="slidenum">
              <a:rPr lang="en-GB" smtClean="0"/>
              <a:t>13</a:t>
            </a:fld>
            <a:endParaRPr lang="en-GB" dirty="0"/>
          </a:p>
        </p:txBody>
      </p:sp>
    </p:spTree>
    <p:extLst>
      <p:ext uri="{BB962C8B-B14F-4D97-AF65-F5344CB8AC3E}">
        <p14:creationId xmlns:p14="http://schemas.microsoft.com/office/powerpoint/2010/main" val="1477621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8C29-97B2-44DB-9378-E23100B48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D2843EB-BEFA-4175-B8B9-BB9B34E46F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975D02-1680-42DA-9484-63A0E14CCABF}"/>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43932B42-30E1-43B6-8EC8-890F79F7625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CAF9AEA-7D74-4AD9-BB97-0A37414CEDC1}"/>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105249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81778-3887-4AD5-A2B5-714C9C8A44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9CEC5A-6BF5-46CD-B011-D1AF437232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7E6959-1D02-4FE2-95D8-AA0BFE7F2AAD}"/>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3D3DDB98-02BA-4B6D-B0A0-F03E5D149C4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FD05A6B-1913-43F9-B08B-806A6F0BB26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1237810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51D14-D933-49B6-8DD5-A77677C7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B3C81C-13B8-486D-9D3F-A98491A5EC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A2A5C2-EC3C-41E1-99D1-D4C0D5EF75BB}"/>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7214D77D-4FCD-4353-A6A8-44D071B875D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C142591-417A-474D-B17B-45FB1218A745}"/>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212634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29FF-BF10-465B-94E7-C80D79C18F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64596F-AD62-4DB5-B113-AB2954961D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10409C-9962-4431-B09B-D5EF7D3E0DA6}"/>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861F0258-1600-439E-BAD0-A453076406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5821B4D-CD89-4060-93A5-F52358986164}"/>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38229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1716-B548-4164-9361-F4C4D8983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07AF32-7039-4BA8-9A4D-53DCA0915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2D972E-D681-412E-B4A9-3EAC615C9200}"/>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57B6ECD5-25E6-416D-ABE8-B4811CBFB99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6EF16A0-6F80-484A-B443-19FE579241A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4253684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CD54-31BC-421E-A770-D3B1F2EA72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C9217B-4E42-4777-9FA0-602A13235B5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BDD7D2-E297-4DE4-A4F5-7B88FBB2BC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236159-6D97-4BDE-97E6-3A28236AFD70}"/>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6" name="Footer Placeholder 5">
            <a:extLst>
              <a:ext uri="{FF2B5EF4-FFF2-40B4-BE49-F238E27FC236}">
                <a16:creationId xmlns:a16="http://schemas.microsoft.com/office/drawing/2014/main" id="{BD70FADE-A4F4-4FD3-9711-34E5CEC0BCD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D3D838B-A173-4676-8D90-3E0AEC8CF217}"/>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426312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9CDB-4D70-4537-8798-2701923964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7C84DD-0E34-4B00-BFF1-0B60BC9B4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35EC71D-D670-4055-A881-1187EC2EF5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9A42F2-3F55-49C5-AAD7-3A20BC2F31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C46098-47E1-4F55-8371-B252D864F3A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E97DF2-08D7-43A2-8D1F-41DD68F9A6B4}"/>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8" name="Footer Placeholder 7">
            <a:extLst>
              <a:ext uri="{FF2B5EF4-FFF2-40B4-BE49-F238E27FC236}">
                <a16:creationId xmlns:a16="http://schemas.microsoft.com/office/drawing/2014/main" id="{F3E28D32-D43E-464F-AB49-1C8C26DB3B8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7BC8786C-0273-4E63-A7E1-99246E65CE32}"/>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9700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2C6F-12A9-423A-99C7-F92BF5FB5F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5F2FA6-4DD6-4351-964F-E752025BB5C3}"/>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4" name="Footer Placeholder 3">
            <a:extLst>
              <a:ext uri="{FF2B5EF4-FFF2-40B4-BE49-F238E27FC236}">
                <a16:creationId xmlns:a16="http://schemas.microsoft.com/office/drawing/2014/main" id="{64DFAC1E-160B-400F-8FF8-855F72C8A04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071506E-5122-4C23-87E4-AAF2213F3752}"/>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903179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1D6F17-3767-489C-ACC0-717E0168C511}"/>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3" name="Footer Placeholder 2">
            <a:extLst>
              <a:ext uri="{FF2B5EF4-FFF2-40B4-BE49-F238E27FC236}">
                <a16:creationId xmlns:a16="http://schemas.microsoft.com/office/drawing/2014/main" id="{AA6E45DF-C41E-43FD-98E6-9B225522C55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ED9567AD-B0D1-48E6-9DB5-C3D080A67B3F}"/>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214099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503E-07DA-4EF8-8341-854649FB3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037318-AAC2-4079-95F6-FC8A36B5F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300142-5452-4432-82A8-1128D1FDA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D762F2-BC46-451C-ABAC-1A930E352381}"/>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6" name="Footer Placeholder 5">
            <a:extLst>
              <a:ext uri="{FF2B5EF4-FFF2-40B4-BE49-F238E27FC236}">
                <a16:creationId xmlns:a16="http://schemas.microsoft.com/office/drawing/2014/main" id="{087779C5-A339-4860-97E1-D5DB1A01339B}"/>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F2D1B6C-7F95-497C-876B-431227C90786}"/>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877017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4C43-10B7-40C0-AFC0-8EEE602DCA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6EB964-570C-48F9-B9C7-52AB156C3F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411997E-4195-47C8-B46B-FAF55D7D3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0BF94C-5773-4B14-B7A8-C25488A4F0FA}"/>
              </a:ext>
            </a:extLst>
          </p:cNvPr>
          <p:cNvSpPr>
            <a:spLocks noGrp="1"/>
          </p:cNvSpPr>
          <p:nvPr>
            <p:ph type="dt" sz="half" idx="10"/>
          </p:nvPr>
        </p:nvSpPr>
        <p:spPr/>
        <p:txBody>
          <a:bodyPr/>
          <a:lstStyle/>
          <a:p>
            <a:fld id="{D5FD507F-1A8E-4947-914A-D38B73E2B032}" type="datetimeFigureOut">
              <a:rPr lang="en-GB" smtClean="0"/>
              <a:t>05/01/2023</a:t>
            </a:fld>
            <a:endParaRPr lang="en-GB" dirty="0"/>
          </a:p>
        </p:txBody>
      </p:sp>
      <p:sp>
        <p:nvSpPr>
          <p:cNvPr id="6" name="Footer Placeholder 5">
            <a:extLst>
              <a:ext uri="{FF2B5EF4-FFF2-40B4-BE49-F238E27FC236}">
                <a16:creationId xmlns:a16="http://schemas.microsoft.com/office/drawing/2014/main" id="{1D7053E3-84BB-4C02-AFF6-B44C19F3A0E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F98D768-3C31-47F3-AB32-27FB11C71835}"/>
              </a:ext>
            </a:extLst>
          </p:cNvPr>
          <p:cNvSpPr>
            <a:spLocks noGrp="1"/>
          </p:cNvSpPr>
          <p:nvPr>
            <p:ph type="sldNum" sz="quarter" idx="12"/>
          </p:nvPr>
        </p:nvSpPr>
        <p:spPr/>
        <p:txBody>
          <a:bodyPr/>
          <a:lstStyle/>
          <a:p>
            <a:fld id="{43317FF4-CF84-4154-BAE9-01CC1D5FFDEE}" type="slidenum">
              <a:rPr lang="en-GB" smtClean="0"/>
              <a:t>‹#›</a:t>
            </a:fld>
            <a:endParaRPr lang="en-GB" dirty="0"/>
          </a:p>
        </p:txBody>
      </p:sp>
    </p:spTree>
    <p:extLst>
      <p:ext uri="{BB962C8B-B14F-4D97-AF65-F5344CB8AC3E}">
        <p14:creationId xmlns:p14="http://schemas.microsoft.com/office/powerpoint/2010/main" val="369525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1B2FB-F0B1-4F30-9BAB-206E72C01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B89122-A28E-44BC-A41C-138212853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1D81E9-0BCC-49E3-B12E-A5B9CBC3E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D507F-1A8E-4947-914A-D38B73E2B032}" type="datetimeFigureOut">
              <a:rPr lang="en-GB" smtClean="0"/>
              <a:t>05/01/2023</a:t>
            </a:fld>
            <a:endParaRPr lang="en-GB" dirty="0"/>
          </a:p>
        </p:txBody>
      </p:sp>
      <p:sp>
        <p:nvSpPr>
          <p:cNvPr id="5" name="Footer Placeholder 4">
            <a:extLst>
              <a:ext uri="{FF2B5EF4-FFF2-40B4-BE49-F238E27FC236}">
                <a16:creationId xmlns:a16="http://schemas.microsoft.com/office/drawing/2014/main" id="{FA292AFB-6A79-4C15-84BF-71D6D8403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2639D9F3-5477-4CD0-9434-EC1E949425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FF4-CF84-4154-BAE9-01CC1D5FFDEE}" type="slidenum">
              <a:rPr lang="en-GB" smtClean="0"/>
              <a:t>‹#›</a:t>
            </a:fld>
            <a:endParaRPr lang="en-GB" dirty="0"/>
          </a:p>
        </p:txBody>
      </p:sp>
    </p:spTree>
    <p:extLst>
      <p:ext uri="{BB962C8B-B14F-4D97-AF65-F5344CB8AC3E}">
        <p14:creationId xmlns:p14="http://schemas.microsoft.com/office/powerpoint/2010/main" val="1014836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habitatforhumanity.org.uk/sign-up/"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habitatforhumanity.org.uk/get-involv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C652FB67-C3B4-4E63-9EEB-02B31B654C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084" y="612272"/>
            <a:ext cx="7858488" cy="4351338"/>
          </a:xfrm>
        </p:spPr>
      </p:pic>
    </p:spTree>
    <p:extLst>
      <p:ext uri="{BB962C8B-B14F-4D97-AF65-F5344CB8AC3E}">
        <p14:creationId xmlns:p14="http://schemas.microsoft.com/office/powerpoint/2010/main" val="308450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4" name="Content Placeholder 3">
            <a:extLst>
              <a:ext uri="{FF2B5EF4-FFF2-40B4-BE49-F238E27FC236}">
                <a16:creationId xmlns:a16="http://schemas.microsoft.com/office/drawing/2014/main" id="{3A015A6F-B9BE-42E9-BAC2-EB02CB604D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5903" t="7991" r="14800" b="-2321"/>
          <a:stretch/>
        </p:blipFill>
        <p:spPr>
          <a:xfrm>
            <a:off x="-340321" y="-38578"/>
            <a:ext cx="6328997" cy="6465502"/>
          </a:xfrm>
        </p:spPr>
      </p:pic>
      <p:pic>
        <p:nvPicPr>
          <p:cNvPr id="2" name="Picture 1">
            <a:extLst>
              <a:ext uri="{FF2B5EF4-FFF2-40B4-BE49-F238E27FC236}">
                <a16:creationId xmlns:a16="http://schemas.microsoft.com/office/drawing/2014/main" id="{14CBBD7E-EBC1-44AF-B93F-84AD4FB42C76}"/>
              </a:ext>
            </a:extLst>
          </p:cNvPr>
          <p:cNvPicPr>
            <a:picLocks noChangeAspect="1"/>
          </p:cNvPicPr>
          <p:nvPr/>
        </p:nvPicPr>
        <p:blipFill>
          <a:blip r:embed="rId4"/>
          <a:stretch>
            <a:fillRect/>
          </a:stretch>
        </p:blipFill>
        <p:spPr>
          <a:xfrm>
            <a:off x="5988677" y="-38578"/>
            <a:ext cx="6203324" cy="6267231"/>
          </a:xfrm>
          <a:prstGeom prst="rect">
            <a:avLst/>
          </a:prstGeom>
        </p:spPr>
      </p:pic>
      <p:sp>
        <p:nvSpPr>
          <p:cNvPr id="8" name="Rectangle 7">
            <a:extLst>
              <a:ext uri="{FF2B5EF4-FFF2-40B4-BE49-F238E27FC236}">
                <a16:creationId xmlns:a16="http://schemas.microsoft.com/office/drawing/2014/main" id="{8484569F-C3A2-44C0-94CC-C310B84B11D1}"/>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Heveltica"/>
              </a:rPr>
              <a:t>Helping People to Have a Safe Place To Call Home</a:t>
            </a:r>
            <a:endParaRPr lang="en-GB" sz="3200" b="1" dirty="0">
              <a:solidFill>
                <a:schemeClr val="tx1"/>
              </a:solidFill>
              <a:latin typeface="Heveltica"/>
            </a:endParaRPr>
          </a:p>
        </p:txBody>
      </p:sp>
    </p:spTree>
    <p:extLst>
      <p:ext uri="{BB962C8B-B14F-4D97-AF65-F5344CB8AC3E}">
        <p14:creationId xmlns:p14="http://schemas.microsoft.com/office/powerpoint/2010/main" val="219104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AE688E29-8AC1-43A9-A91D-9196FAAEF64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4845"/>
          <a:stretch/>
        </p:blipFill>
        <p:spPr>
          <a:xfrm>
            <a:off x="1" y="-1"/>
            <a:ext cx="12192000" cy="6207617"/>
          </a:xfrm>
        </p:spPr>
      </p:pic>
    </p:spTree>
    <p:extLst>
      <p:ext uri="{BB962C8B-B14F-4D97-AF65-F5344CB8AC3E}">
        <p14:creationId xmlns:p14="http://schemas.microsoft.com/office/powerpoint/2010/main" val="17164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309798" y="1202368"/>
            <a:ext cx="5415438" cy="3042086"/>
          </a:xfrm>
        </p:spPr>
        <p:txBody>
          <a:bodyPr vert="horz" lIns="91440" tIns="45720" rIns="91440" bIns="45720" rtlCol="0" anchor="b">
            <a:normAutofit/>
          </a:bodyPr>
          <a:lstStyle/>
          <a:p>
            <a:pPr algn="ctr"/>
            <a:r>
              <a:rPr lang="en-US" sz="5400" b="1" dirty="0">
                <a:latin typeface="Heveltica"/>
              </a:rPr>
              <a:t>Water Sanitation and Hygiene</a:t>
            </a:r>
            <a:endParaRPr lang="en-GB" sz="5400" b="1" dirty="0">
              <a:solidFill>
                <a:schemeClr val="tx1"/>
              </a:solidFill>
              <a:latin typeface="Heveltica"/>
            </a:endParaRPr>
          </a:p>
        </p:txBody>
      </p:sp>
      <p:pic>
        <p:nvPicPr>
          <p:cNvPr id="5" name="Picture 4">
            <a:extLst>
              <a:ext uri="{FF2B5EF4-FFF2-40B4-BE49-F238E27FC236}">
                <a16:creationId xmlns:a16="http://schemas.microsoft.com/office/drawing/2014/main" id="{E84933B1-5596-C187-913C-34C8DA0650C0}"/>
              </a:ext>
            </a:extLst>
          </p:cNvPr>
          <p:cNvPicPr>
            <a:picLocks noChangeAspect="1"/>
          </p:cNvPicPr>
          <p:nvPr/>
        </p:nvPicPr>
        <p:blipFill>
          <a:blip r:embed="rId2">
            <a:extLst>
              <a:ext uri="{28A0092B-C50C-407E-A947-70E740481C1C}">
                <a14:useLocalDpi xmlns:a14="http://schemas.microsoft.com/office/drawing/2010/main" val="0"/>
              </a:ext>
            </a:extLst>
          </a:blip>
          <a:srcRect l="16534" r="16534"/>
          <a:stretch/>
        </p:blipFill>
        <p:spPr>
          <a:xfrm>
            <a:off x="5854890" y="0"/>
            <a:ext cx="688149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50972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2116BE03-6560-494E-998A-432EC0152913}"/>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1" name="Rectangle 10">
            <a:extLst>
              <a:ext uri="{FF2B5EF4-FFF2-40B4-BE49-F238E27FC236}">
                <a16:creationId xmlns:a16="http://schemas.microsoft.com/office/drawing/2014/main" id="{D5E74AC3-88F3-4CD5-BC73-960174652CE7}"/>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Water, Sanitation and Hygiene</a:t>
            </a:r>
          </a:p>
        </p:txBody>
      </p:sp>
      <p:pic>
        <p:nvPicPr>
          <p:cNvPr id="4" name="Picture 3">
            <a:extLst>
              <a:ext uri="{FF2B5EF4-FFF2-40B4-BE49-F238E27FC236}">
                <a16:creationId xmlns:a16="http://schemas.microsoft.com/office/drawing/2014/main" id="{4EFB87F4-C323-4946-D537-5AC82D0229E0}"/>
              </a:ext>
            </a:extLst>
          </p:cNvPr>
          <p:cNvPicPr>
            <a:picLocks noChangeAspect="1"/>
          </p:cNvPicPr>
          <p:nvPr/>
        </p:nvPicPr>
        <p:blipFill rotWithShape="1">
          <a:blip r:embed="rId4"/>
          <a:srcRect l="3820" t="16905" r="56547" b="44365"/>
          <a:stretch/>
        </p:blipFill>
        <p:spPr>
          <a:xfrm>
            <a:off x="1094014" y="127672"/>
            <a:ext cx="9759043" cy="5960469"/>
          </a:xfrm>
          <a:prstGeom prst="rect">
            <a:avLst/>
          </a:prstGeom>
        </p:spPr>
      </p:pic>
    </p:spTree>
    <p:extLst>
      <p:ext uri="{BB962C8B-B14F-4D97-AF65-F5344CB8AC3E}">
        <p14:creationId xmlns:p14="http://schemas.microsoft.com/office/powerpoint/2010/main" val="1981604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538347-280E-4C2C-9084-C83533D0025C}"/>
              </a:ext>
            </a:extLst>
          </p:cNvPr>
          <p:cNvPicPr>
            <a:picLocks noChangeAspect="1"/>
          </p:cNvPicPr>
          <p:nvPr/>
        </p:nvPicPr>
        <p:blipFill rotWithShape="1">
          <a:blip r:embed="rId2"/>
          <a:srcRect l="53862" t="32888" r="3182" b="10157"/>
          <a:stretch/>
        </p:blipFill>
        <p:spPr>
          <a:xfrm>
            <a:off x="511548" y="231432"/>
            <a:ext cx="11168904" cy="5788660"/>
          </a:xfrm>
          <a:prstGeom prst="rect">
            <a:avLst/>
          </a:prstGeom>
        </p:spPr>
      </p:pic>
      <p:sp>
        <p:nvSpPr>
          <p:cNvPr id="5" name="Rectangle 4">
            <a:extLst>
              <a:ext uri="{FF2B5EF4-FFF2-40B4-BE49-F238E27FC236}">
                <a16:creationId xmlns:a16="http://schemas.microsoft.com/office/drawing/2014/main" id="{FB9514F2-3008-409A-8E7B-5785DE3BC372}"/>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Water, Sanitation and Hygiene</a:t>
            </a:r>
          </a:p>
        </p:txBody>
      </p:sp>
      <p:sp>
        <p:nvSpPr>
          <p:cNvPr id="6" name="Rectangle 5">
            <a:extLst>
              <a:ext uri="{FF2B5EF4-FFF2-40B4-BE49-F238E27FC236}">
                <a16:creationId xmlns:a16="http://schemas.microsoft.com/office/drawing/2014/main" id="{6E05247C-7B0C-40EE-85DE-0B207CE50471}"/>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A5F75A37-D393-454D-B0FF-49B88E081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Tree>
    <p:extLst>
      <p:ext uri="{BB962C8B-B14F-4D97-AF65-F5344CB8AC3E}">
        <p14:creationId xmlns:p14="http://schemas.microsoft.com/office/powerpoint/2010/main" val="222703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607326" y="749262"/>
            <a:ext cx="4433283" cy="3566160"/>
          </a:xfrm>
        </p:spPr>
        <p:txBody>
          <a:bodyPr vert="horz" lIns="91440" tIns="45720" rIns="91440" bIns="45720" rtlCol="0" anchor="b">
            <a:normAutofit/>
          </a:bodyPr>
          <a:lstStyle/>
          <a:p>
            <a:pPr algn="ctr"/>
            <a:r>
              <a:rPr lang="en-GB" sz="5400" b="1" dirty="0">
                <a:solidFill>
                  <a:schemeClr val="tx1"/>
                </a:solidFill>
                <a:latin typeface="Heveltica"/>
              </a:rPr>
              <a:t>Our Work in Great Britain</a:t>
            </a:r>
          </a:p>
        </p:txBody>
      </p:sp>
      <p:pic>
        <p:nvPicPr>
          <p:cNvPr id="5" name="Picture 4">
            <a:extLst>
              <a:ext uri="{FF2B5EF4-FFF2-40B4-BE49-F238E27FC236}">
                <a16:creationId xmlns:a16="http://schemas.microsoft.com/office/drawing/2014/main" id="{E84933B1-5596-C187-913C-34C8DA0650C0}"/>
              </a:ext>
            </a:extLst>
          </p:cNvPr>
          <p:cNvPicPr>
            <a:picLocks noChangeAspect="1"/>
          </p:cNvPicPr>
          <p:nvPr/>
        </p:nvPicPr>
        <p:blipFill>
          <a:blip r:embed="rId2">
            <a:extLst>
              <a:ext uri="{28A0092B-C50C-407E-A947-70E740481C1C}">
                <a14:useLocalDpi xmlns:a14="http://schemas.microsoft.com/office/drawing/2010/main" val="0"/>
              </a:ext>
            </a:extLst>
          </a:blip>
          <a:srcRect l="33318" r="3331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851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8" name="Rectangle 7">
            <a:extLst>
              <a:ext uri="{FF2B5EF4-FFF2-40B4-BE49-F238E27FC236}">
                <a16:creationId xmlns:a16="http://schemas.microsoft.com/office/drawing/2014/main" id="{8B4D38EE-E5B6-43A5-A94B-8599CE0FB985}"/>
              </a:ext>
            </a:extLst>
          </p:cNvPr>
          <p:cNvSpPr/>
          <p:nvPr/>
        </p:nvSpPr>
        <p:spPr>
          <a:xfrm>
            <a:off x="2530699"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work in Great Britain</a:t>
            </a:r>
          </a:p>
        </p:txBody>
      </p:sp>
      <p:pic>
        <p:nvPicPr>
          <p:cNvPr id="3" name="Picture 2">
            <a:extLst>
              <a:ext uri="{FF2B5EF4-FFF2-40B4-BE49-F238E27FC236}">
                <a16:creationId xmlns:a16="http://schemas.microsoft.com/office/drawing/2014/main" id="{CF015513-FE5A-4DB5-B27C-E13EDF02224C}"/>
              </a:ext>
            </a:extLst>
          </p:cNvPr>
          <p:cNvPicPr>
            <a:picLocks noChangeAspect="1"/>
          </p:cNvPicPr>
          <p:nvPr/>
        </p:nvPicPr>
        <p:blipFill rotWithShape="1">
          <a:blip r:embed="rId3"/>
          <a:srcRect l="53541" t="42504" r="2893" b="51808"/>
          <a:stretch/>
        </p:blipFill>
        <p:spPr>
          <a:xfrm>
            <a:off x="19318" y="59301"/>
            <a:ext cx="12153364" cy="614150"/>
          </a:xfrm>
          <a:prstGeom prst="rect">
            <a:avLst/>
          </a:prstGeom>
        </p:spPr>
      </p:pic>
      <p:pic>
        <p:nvPicPr>
          <p:cNvPr id="5" name="Picture 4">
            <a:extLst>
              <a:ext uri="{FF2B5EF4-FFF2-40B4-BE49-F238E27FC236}">
                <a16:creationId xmlns:a16="http://schemas.microsoft.com/office/drawing/2014/main" id="{254F6CC0-92D5-0BE9-C958-6D8A6BFDE46C}"/>
              </a:ext>
            </a:extLst>
          </p:cNvPr>
          <p:cNvPicPr>
            <a:picLocks noChangeAspect="1"/>
          </p:cNvPicPr>
          <p:nvPr/>
        </p:nvPicPr>
        <p:blipFill rotWithShape="1">
          <a:blip r:embed="rId4"/>
          <a:srcRect l="18564" t="17143" r="22138" b="44047"/>
          <a:stretch/>
        </p:blipFill>
        <p:spPr>
          <a:xfrm>
            <a:off x="0" y="963394"/>
            <a:ext cx="11903529" cy="4869180"/>
          </a:xfrm>
          <a:prstGeom prst="rect">
            <a:avLst/>
          </a:prstGeom>
        </p:spPr>
      </p:pic>
    </p:spTree>
    <p:extLst>
      <p:ext uri="{BB962C8B-B14F-4D97-AF65-F5344CB8AC3E}">
        <p14:creationId xmlns:p14="http://schemas.microsoft.com/office/powerpoint/2010/main" val="218654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8" name="Rectangle 7">
            <a:extLst>
              <a:ext uri="{FF2B5EF4-FFF2-40B4-BE49-F238E27FC236}">
                <a16:creationId xmlns:a16="http://schemas.microsoft.com/office/drawing/2014/main" id="{367FE2EC-CD5C-4B73-A6B6-9222F18B0E10}"/>
              </a:ext>
            </a:extLst>
          </p:cNvPr>
          <p:cNvSpPr/>
          <p:nvPr/>
        </p:nvSpPr>
        <p:spPr>
          <a:xfrm>
            <a:off x="2550016"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work in Great Britain</a:t>
            </a:r>
          </a:p>
        </p:txBody>
      </p:sp>
      <p:pic>
        <p:nvPicPr>
          <p:cNvPr id="4" name="Picture 3">
            <a:extLst>
              <a:ext uri="{FF2B5EF4-FFF2-40B4-BE49-F238E27FC236}">
                <a16:creationId xmlns:a16="http://schemas.microsoft.com/office/drawing/2014/main" id="{55F36E45-CDCF-24D0-9ADE-445373C6701F}"/>
              </a:ext>
            </a:extLst>
          </p:cNvPr>
          <p:cNvPicPr>
            <a:picLocks noChangeAspect="1"/>
          </p:cNvPicPr>
          <p:nvPr/>
        </p:nvPicPr>
        <p:blipFill rotWithShape="1">
          <a:blip r:embed="rId3"/>
          <a:srcRect l="20437" t="40159" r="21429" b="23694"/>
          <a:stretch/>
        </p:blipFill>
        <p:spPr>
          <a:xfrm>
            <a:off x="80032" y="783420"/>
            <a:ext cx="12031935" cy="4675766"/>
          </a:xfrm>
          <a:prstGeom prst="rect">
            <a:avLst/>
          </a:prstGeom>
        </p:spPr>
      </p:pic>
    </p:spTree>
    <p:extLst>
      <p:ext uri="{BB962C8B-B14F-4D97-AF65-F5344CB8AC3E}">
        <p14:creationId xmlns:p14="http://schemas.microsoft.com/office/powerpoint/2010/main" val="339494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607326" y="749262"/>
            <a:ext cx="4433283" cy="3566160"/>
          </a:xfrm>
        </p:spPr>
        <p:txBody>
          <a:bodyPr vert="horz" lIns="91440" tIns="45720" rIns="91440" bIns="45720" rtlCol="0" anchor="b">
            <a:normAutofit/>
          </a:bodyPr>
          <a:lstStyle/>
          <a:p>
            <a:pPr algn="ctr"/>
            <a:r>
              <a:rPr lang="en-GB" sz="5400" b="1" dirty="0">
                <a:solidFill>
                  <a:schemeClr val="tx1"/>
                </a:solidFill>
                <a:latin typeface="Heveltica"/>
              </a:rPr>
              <a:t>What else do Habitat for Humanity do?</a:t>
            </a:r>
          </a:p>
        </p:txBody>
      </p:sp>
      <p:pic>
        <p:nvPicPr>
          <p:cNvPr id="5" name="Picture 4">
            <a:extLst>
              <a:ext uri="{FF2B5EF4-FFF2-40B4-BE49-F238E27FC236}">
                <a16:creationId xmlns:a16="http://schemas.microsoft.com/office/drawing/2014/main" id="{E84933B1-5596-C187-913C-34C8DA0650C0}"/>
              </a:ext>
            </a:extLst>
          </p:cNvPr>
          <p:cNvPicPr>
            <a:picLocks noChangeAspect="1"/>
          </p:cNvPicPr>
          <p:nvPr/>
        </p:nvPicPr>
        <p:blipFill>
          <a:blip r:embed="rId2">
            <a:extLst>
              <a:ext uri="{28A0092B-C50C-407E-A947-70E740481C1C}">
                <a14:useLocalDpi xmlns:a14="http://schemas.microsoft.com/office/drawing/2010/main" val="0"/>
              </a:ext>
            </a:extLst>
          </a:blip>
          <a:srcRect l="16574" r="1657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727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8" name="Rectangle 7">
            <a:extLst>
              <a:ext uri="{FF2B5EF4-FFF2-40B4-BE49-F238E27FC236}">
                <a16:creationId xmlns:a16="http://schemas.microsoft.com/office/drawing/2014/main" id="{D0867D7B-CBF9-4162-95E6-64C31A135DDA}"/>
              </a:ext>
            </a:extLst>
          </p:cNvPr>
          <p:cNvSpPr/>
          <p:nvPr/>
        </p:nvSpPr>
        <p:spPr>
          <a:xfrm>
            <a:off x="2511381" y="6207617"/>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What else do Habitat for Humanity do?</a:t>
            </a:r>
          </a:p>
        </p:txBody>
      </p:sp>
      <p:pic>
        <p:nvPicPr>
          <p:cNvPr id="11" name="Picture 10">
            <a:extLst>
              <a:ext uri="{FF2B5EF4-FFF2-40B4-BE49-F238E27FC236}">
                <a16:creationId xmlns:a16="http://schemas.microsoft.com/office/drawing/2014/main" id="{158891C5-16D3-03F2-0466-4BE0464DF0BE}"/>
              </a:ext>
            </a:extLst>
          </p:cNvPr>
          <p:cNvPicPr>
            <a:picLocks noChangeAspect="1"/>
          </p:cNvPicPr>
          <p:nvPr/>
        </p:nvPicPr>
        <p:blipFill rotWithShape="1">
          <a:blip r:embed="rId3"/>
          <a:srcRect l="20868" t="55808" r="60112" b="12494"/>
          <a:stretch/>
        </p:blipFill>
        <p:spPr>
          <a:xfrm>
            <a:off x="3247565" y="1409723"/>
            <a:ext cx="3070793" cy="3198594"/>
          </a:xfrm>
          <a:prstGeom prst="rect">
            <a:avLst/>
          </a:prstGeom>
        </p:spPr>
      </p:pic>
      <p:pic>
        <p:nvPicPr>
          <p:cNvPr id="12" name="Picture 11">
            <a:extLst>
              <a:ext uri="{FF2B5EF4-FFF2-40B4-BE49-F238E27FC236}">
                <a16:creationId xmlns:a16="http://schemas.microsoft.com/office/drawing/2014/main" id="{4FBF86E5-7061-3BA7-DE82-4D63DD70F8A8}"/>
              </a:ext>
            </a:extLst>
          </p:cNvPr>
          <p:cNvPicPr>
            <a:picLocks noChangeAspect="1"/>
          </p:cNvPicPr>
          <p:nvPr/>
        </p:nvPicPr>
        <p:blipFill rotWithShape="1">
          <a:blip r:embed="rId3"/>
          <a:srcRect l="40041" t="17287" r="41240" b="51101"/>
          <a:stretch/>
        </p:blipFill>
        <p:spPr>
          <a:xfrm>
            <a:off x="6153107" y="1439226"/>
            <a:ext cx="3002389" cy="3169092"/>
          </a:xfrm>
          <a:prstGeom prst="rect">
            <a:avLst/>
          </a:prstGeom>
        </p:spPr>
      </p:pic>
      <p:pic>
        <p:nvPicPr>
          <p:cNvPr id="13" name="Picture 12">
            <a:extLst>
              <a:ext uri="{FF2B5EF4-FFF2-40B4-BE49-F238E27FC236}">
                <a16:creationId xmlns:a16="http://schemas.microsoft.com/office/drawing/2014/main" id="{02E234B4-BBB6-02F1-860F-554AAE5A7738}"/>
              </a:ext>
            </a:extLst>
          </p:cNvPr>
          <p:cNvPicPr>
            <a:picLocks noChangeAspect="1"/>
          </p:cNvPicPr>
          <p:nvPr/>
        </p:nvPicPr>
        <p:blipFill rotWithShape="1">
          <a:blip r:embed="rId3"/>
          <a:srcRect l="59529" t="55808" r="21970" b="13883"/>
          <a:stretch/>
        </p:blipFill>
        <p:spPr>
          <a:xfrm>
            <a:off x="169484" y="1409723"/>
            <a:ext cx="3123990" cy="3198594"/>
          </a:xfrm>
          <a:prstGeom prst="rect">
            <a:avLst/>
          </a:prstGeom>
        </p:spPr>
      </p:pic>
      <p:pic>
        <p:nvPicPr>
          <p:cNvPr id="14" name="Picture 13">
            <a:extLst>
              <a:ext uri="{FF2B5EF4-FFF2-40B4-BE49-F238E27FC236}">
                <a16:creationId xmlns:a16="http://schemas.microsoft.com/office/drawing/2014/main" id="{4AA951F1-9CA8-BF02-90E6-CAC8D68FA6D8}"/>
              </a:ext>
            </a:extLst>
          </p:cNvPr>
          <p:cNvPicPr>
            <a:picLocks noChangeAspect="1"/>
          </p:cNvPicPr>
          <p:nvPr/>
        </p:nvPicPr>
        <p:blipFill rotWithShape="1">
          <a:blip r:embed="rId3"/>
          <a:srcRect l="59312" t="17287" r="21970" b="51101"/>
          <a:stretch/>
        </p:blipFill>
        <p:spPr>
          <a:xfrm>
            <a:off x="9058649" y="1424474"/>
            <a:ext cx="3002389" cy="3169092"/>
          </a:xfrm>
          <a:prstGeom prst="rect">
            <a:avLst/>
          </a:prstGeom>
        </p:spPr>
      </p:pic>
    </p:spTree>
    <p:extLst>
      <p:ext uri="{BB962C8B-B14F-4D97-AF65-F5344CB8AC3E}">
        <p14:creationId xmlns:p14="http://schemas.microsoft.com/office/powerpoint/2010/main" val="305882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302" y="4649273"/>
            <a:ext cx="7669370" cy="191895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dirty="0"/>
          </a:p>
        </p:txBody>
      </p:sp>
      <p:sp>
        <p:nvSpPr>
          <p:cNvPr id="5" name="Rectangle 4"/>
          <p:cNvSpPr/>
          <p:nvPr/>
        </p:nvSpPr>
        <p:spPr>
          <a:xfrm>
            <a:off x="8100810" y="370467"/>
            <a:ext cx="3953814" cy="618488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Helvetica" panose="020B0604020202020204" pitchFamily="34" charset="0"/>
                <a:cs typeface="Helvetica" panose="020B0604020202020204" pitchFamily="34" charset="0"/>
              </a:rPr>
              <a:t>Sustainability and Empowerment</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Our role in development</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Dignity</a:t>
            </a:r>
          </a:p>
          <a:p>
            <a:pPr algn="ctr"/>
            <a:endParaRPr lang="en-GB" sz="2400" dirty="0">
              <a:latin typeface="Helvetica" panose="020B0604020202020204" pitchFamily="34" charset="0"/>
              <a:cs typeface="Helvetica" panose="020B0604020202020204" pitchFamily="34" charset="0"/>
            </a:endParaRPr>
          </a:p>
          <a:p>
            <a:pPr algn="ctr"/>
            <a:r>
              <a:rPr lang="en-GB" sz="2400" dirty="0">
                <a:latin typeface="Helvetica" panose="020B0604020202020204" pitchFamily="34" charset="0"/>
                <a:cs typeface="Helvetica" panose="020B0604020202020204" pitchFamily="34" charset="0"/>
              </a:rPr>
              <a:t>Self-reliance</a:t>
            </a:r>
          </a:p>
        </p:txBody>
      </p:sp>
      <p:sp>
        <p:nvSpPr>
          <p:cNvPr id="11" name="TextBox 10"/>
          <p:cNvSpPr txBox="1"/>
          <p:nvPr/>
        </p:nvSpPr>
        <p:spPr>
          <a:xfrm>
            <a:off x="341286" y="4855335"/>
            <a:ext cx="7508385" cy="1015663"/>
          </a:xfrm>
          <a:prstGeom prst="rect">
            <a:avLst/>
          </a:prstGeom>
          <a:noFill/>
        </p:spPr>
        <p:txBody>
          <a:bodyPr wrap="square" rtlCol="0">
            <a:spAutoFit/>
          </a:bodyPr>
          <a:lstStyle/>
          <a:p>
            <a:r>
              <a:rPr lang="en-GB" sz="6000" dirty="0">
                <a:solidFill>
                  <a:schemeClr val="bg1"/>
                </a:solidFill>
                <a:latin typeface="Helvetica" panose="020B0604020202020204" pitchFamily="34" charset="0"/>
                <a:cs typeface="Helvetica" panose="020B0604020202020204" pitchFamily="34" charset="0"/>
              </a:rPr>
              <a:t>Telling Our Story</a:t>
            </a:r>
          </a:p>
        </p:txBody>
      </p:sp>
      <p:pic>
        <p:nvPicPr>
          <p:cNvPr id="1026" name="Picture 2" descr="https://lh3.googleusercontent.com/at1og3J1jJ0Abe95kWU1eNyqEkv7IjBzRJjupdIDP7ijp7ezY5-inoyVJn5_lCNJkS7jqz55yJ81i9t5PRwF0JvC3ooknRtEO6otSMcztfx-E6VjqW2vLw6RYblsWWDZjEFT7wr6gXpnx7SjmjDJN-kS2-NhNbAYC8yAK3R0r_np-aqMICxA8cKFdgNZN0K5jn_TlOJqZVqvVLRSeuBnPnobQMmFdmj1291KFzEkBBJ4SYdk41_WRkwaVOwz96KO5v_NaN5O5xfmPyRr4-3CpwS00AOCOJa13eAs993qiA2atydPX5tQsoO6SdvkMGLOhjFpFWhkRQS15iMurca2zBjswUU8BKMCbbGXODohj_NO7mm5cTPQEFHQ7do_GHi8J0yqi0DUaRIx8cmbn5ddheC34oZp_gtEEv1GkEamgck0XWdRRYUNJY2E0Tmw6ro0cf-PBbqNjK6YV9RyTtcVT6U0Mqu_cGEv-Eddgv-NmLJ8F1hFHUttR3RYxB-BwH-BX69K8-tBi6DObT93X73KDcQJacZHEd5xA478hd3pvXnpaC-0oaHiOdEITAAGD7DV3Z52F2Ml-RxOYfmJmrfHeoE1Hw_oQagECKl_l4Y=w1008-h672-no">
            <a:extLst>
              <a:ext uri="{FF2B5EF4-FFF2-40B4-BE49-F238E27FC236}">
                <a16:creationId xmlns:a16="http://schemas.microsoft.com/office/drawing/2014/main" id="{99E6A146-8BC4-466E-AF7C-1D1C20F430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76"/>
          <a:stretch/>
        </p:blipFill>
        <p:spPr bwMode="auto">
          <a:xfrm>
            <a:off x="180302" y="370467"/>
            <a:ext cx="7669369" cy="413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1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607326" y="749262"/>
            <a:ext cx="4433283" cy="3566160"/>
          </a:xfrm>
        </p:spPr>
        <p:txBody>
          <a:bodyPr vert="horz" lIns="91440" tIns="45720" rIns="91440" bIns="45720" rtlCol="0" anchor="b">
            <a:normAutofit/>
          </a:bodyPr>
          <a:lstStyle/>
          <a:p>
            <a:pPr algn="ctr"/>
            <a:r>
              <a:rPr lang="en-GB" sz="5400" b="1" dirty="0">
                <a:solidFill>
                  <a:schemeClr val="tx1"/>
                </a:solidFill>
                <a:latin typeface="Heveltica"/>
              </a:rPr>
              <a:t>How You Can Get Involved</a:t>
            </a:r>
          </a:p>
        </p:txBody>
      </p:sp>
      <p:pic>
        <p:nvPicPr>
          <p:cNvPr id="5" name="Picture 4">
            <a:extLst>
              <a:ext uri="{FF2B5EF4-FFF2-40B4-BE49-F238E27FC236}">
                <a16:creationId xmlns:a16="http://schemas.microsoft.com/office/drawing/2014/main" id="{E84933B1-5596-C187-913C-34C8DA0650C0}"/>
              </a:ext>
            </a:extLst>
          </p:cNvPr>
          <p:cNvPicPr>
            <a:picLocks noChangeAspect="1"/>
          </p:cNvPicPr>
          <p:nvPr/>
        </p:nvPicPr>
        <p:blipFill>
          <a:blip r:embed="rId2">
            <a:extLst>
              <a:ext uri="{28A0092B-C50C-407E-A947-70E740481C1C}">
                <a14:useLocalDpi xmlns:a14="http://schemas.microsoft.com/office/drawing/2010/main" val="0"/>
              </a:ext>
            </a:extLst>
          </a:blip>
          <a:srcRect l="12394" r="123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13601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1937A0-562E-7219-AAC3-014C76209B0F}"/>
              </a:ext>
            </a:extLst>
          </p:cNvPr>
          <p:cNvPicPr>
            <a:picLocks noChangeAspect="1"/>
          </p:cNvPicPr>
          <p:nvPr/>
        </p:nvPicPr>
        <p:blipFill rotWithShape="1">
          <a:blip r:embed="rId2"/>
          <a:srcRect l="59159" t="56219" r="21910" b="7861"/>
          <a:stretch/>
        </p:blipFill>
        <p:spPr>
          <a:xfrm>
            <a:off x="3320973" y="3581572"/>
            <a:ext cx="2631379" cy="3120607"/>
          </a:xfrm>
          <a:prstGeom prst="rect">
            <a:avLst/>
          </a:prstGeom>
        </p:spPr>
      </p:pic>
      <p:pic>
        <p:nvPicPr>
          <p:cNvPr id="10" name="Picture 9">
            <a:extLst>
              <a:ext uri="{FF2B5EF4-FFF2-40B4-BE49-F238E27FC236}">
                <a16:creationId xmlns:a16="http://schemas.microsoft.com/office/drawing/2014/main" id="{DF490C94-62F7-FB3B-2538-BD4529DE24BA}"/>
              </a:ext>
            </a:extLst>
          </p:cNvPr>
          <p:cNvPicPr>
            <a:picLocks noChangeAspect="1"/>
          </p:cNvPicPr>
          <p:nvPr/>
        </p:nvPicPr>
        <p:blipFill rotWithShape="1">
          <a:blip r:embed="rId2"/>
          <a:srcRect l="21626" t="11741" r="61327" b="55257"/>
          <a:stretch/>
        </p:blipFill>
        <p:spPr>
          <a:xfrm>
            <a:off x="6405177" y="3594316"/>
            <a:ext cx="2561229" cy="3120607"/>
          </a:xfrm>
          <a:prstGeom prst="rect">
            <a:avLst/>
          </a:prstGeom>
        </p:spPr>
      </p:pic>
      <p:pic>
        <p:nvPicPr>
          <p:cNvPr id="12" name="Picture 11">
            <a:extLst>
              <a:ext uri="{FF2B5EF4-FFF2-40B4-BE49-F238E27FC236}">
                <a16:creationId xmlns:a16="http://schemas.microsoft.com/office/drawing/2014/main" id="{043844A4-3392-00D1-AE8F-FDDD58C7287E}"/>
              </a:ext>
            </a:extLst>
          </p:cNvPr>
          <p:cNvPicPr>
            <a:picLocks noChangeAspect="1"/>
          </p:cNvPicPr>
          <p:nvPr/>
        </p:nvPicPr>
        <p:blipFill rotWithShape="1">
          <a:blip r:embed="rId2"/>
          <a:srcRect l="20377" t="56185" r="59992" b="7861"/>
          <a:stretch/>
        </p:blipFill>
        <p:spPr>
          <a:xfrm>
            <a:off x="129274" y="3479211"/>
            <a:ext cx="2815638" cy="3222969"/>
          </a:xfrm>
          <a:prstGeom prst="rect">
            <a:avLst/>
          </a:prstGeom>
        </p:spPr>
      </p:pic>
      <p:pic>
        <p:nvPicPr>
          <p:cNvPr id="18" name="Picture 17">
            <a:extLst>
              <a:ext uri="{FF2B5EF4-FFF2-40B4-BE49-F238E27FC236}">
                <a16:creationId xmlns:a16="http://schemas.microsoft.com/office/drawing/2014/main" id="{7F629202-41C4-E327-3303-E3509DD63083}"/>
              </a:ext>
            </a:extLst>
          </p:cNvPr>
          <p:cNvPicPr>
            <a:picLocks noChangeAspect="1"/>
          </p:cNvPicPr>
          <p:nvPr/>
        </p:nvPicPr>
        <p:blipFill rotWithShape="1">
          <a:blip r:embed="rId3"/>
          <a:srcRect l="59310" t="33571" r="22252" b="30903"/>
          <a:stretch/>
        </p:blipFill>
        <p:spPr>
          <a:xfrm>
            <a:off x="9419231" y="3581573"/>
            <a:ext cx="2518019" cy="3120607"/>
          </a:xfrm>
          <a:prstGeom prst="rect">
            <a:avLst/>
          </a:prstGeom>
        </p:spPr>
      </p:pic>
      <p:pic>
        <p:nvPicPr>
          <p:cNvPr id="20" name="Picture 19">
            <a:extLst>
              <a:ext uri="{FF2B5EF4-FFF2-40B4-BE49-F238E27FC236}">
                <a16:creationId xmlns:a16="http://schemas.microsoft.com/office/drawing/2014/main" id="{5303B772-5CB2-FCD2-0997-8FC1385301E9}"/>
              </a:ext>
            </a:extLst>
          </p:cNvPr>
          <p:cNvPicPr>
            <a:picLocks noChangeAspect="1"/>
          </p:cNvPicPr>
          <p:nvPr/>
        </p:nvPicPr>
        <p:blipFill rotWithShape="1">
          <a:blip r:embed="rId4"/>
          <a:srcRect l="39967" t="17015" r="41190" b="53035"/>
          <a:stretch/>
        </p:blipFill>
        <p:spPr>
          <a:xfrm>
            <a:off x="9440056" y="155820"/>
            <a:ext cx="2518019" cy="3137811"/>
          </a:xfrm>
          <a:prstGeom prst="rect">
            <a:avLst/>
          </a:prstGeom>
        </p:spPr>
      </p:pic>
      <p:sp>
        <p:nvSpPr>
          <p:cNvPr id="21" name="Title 1">
            <a:extLst>
              <a:ext uri="{FF2B5EF4-FFF2-40B4-BE49-F238E27FC236}">
                <a16:creationId xmlns:a16="http://schemas.microsoft.com/office/drawing/2014/main" id="{62AFE86C-B640-AB58-D3BE-7E54594D028D}"/>
              </a:ext>
            </a:extLst>
          </p:cNvPr>
          <p:cNvSpPr>
            <a:spLocks noGrp="1"/>
          </p:cNvSpPr>
          <p:nvPr>
            <p:ph type="title"/>
          </p:nvPr>
        </p:nvSpPr>
        <p:spPr>
          <a:xfrm>
            <a:off x="3320973" y="143077"/>
            <a:ext cx="5697973" cy="3795046"/>
          </a:xfrm>
        </p:spPr>
        <p:txBody>
          <a:bodyPr vert="horz" lIns="91440" tIns="45720" rIns="91440" bIns="45720" rtlCol="0" anchor="ctr">
            <a:normAutofit/>
          </a:bodyPr>
          <a:lstStyle/>
          <a:p>
            <a:pPr algn="ctr"/>
            <a:r>
              <a:rPr lang="en-US" sz="7200" b="1" kern="1200" dirty="0">
                <a:solidFill>
                  <a:schemeClr val="tx1"/>
                </a:solidFill>
                <a:latin typeface="Helvetica" panose="020B0604020202020204" pitchFamily="34" charset="0"/>
                <a:cs typeface="Helvetica" panose="020B0604020202020204" pitchFamily="34" charset="0"/>
              </a:rPr>
              <a:t>Fundraise for us!</a:t>
            </a:r>
          </a:p>
        </p:txBody>
      </p:sp>
      <p:pic>
        <p:nvPicPr>
          <p:cNvPr id="11" name="Picture 10">
            <a:extLst>
              <a:ext uri="{FF2B5EF4-FFF2-40B4-BE49-F238E27FC236}">
                <a16:creationId xmlns:a16="http://schemas.microsoft.com/office/drawing/2014/main" id="{D7528077-4A71-BC1E-A9D5-BEC48975BCBE}"/>
              </a:ext>
            </a:extLst>
          </p:cNvPr>
          <p:cNvPicPr>
            <a:picLocks noChangeAspect="1"/>
          </p:cNvPicPr>
          <p:nvPr/>
        </p:nvPicPr>
        <p:blipFill rotWithShape="1">
          <a:blip r:embed="rId2"/>
          <a:srcRect l="40939" t="11741" r="41613" b="53267"/>
          <a:stretch/>
        </p:blipFill>
        <p:spPr>
          <a:xfrm>
            <a:off x="259103" y="155820"/>
            <a:ext cx="2561229" cy="3137811"/>
          </a:xfrm>
          <a:prstGeom prst="rect">
            <a:avLst/>
          </a:prstGeom>
        </p:spPr>
      </p:pic>
    </p:spTree>
    <p:extLst>
      <p:ext uri="{BB962C8B-B14F-4D97-AF65-F5344CB8AC3E}">
        <p14:creationId xmlns:p14="http://schemas.microsoft.com/office/powerpoint/2010/main" val="2347384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DEBCA28-FCE1-4937-B6DC-18654C77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FDB993E-3AC2-72C5-951F-7F271DD37052}"/>
              </a:ext>
            </a:extLst>
          </p:cNvPr>
          <p:cNvSpPr>
            <a:spLocks noGrp="1"/>
          </p:cNvSpPr>
          <p:nvPr>
            <p:ph type="title"/>
          </p:nvPr>
        </p:nvSpPr>
        <p:spPr>
          <a:xfrm>
            <a:off x="254378" y="-1654041"/>
            <a:ext cx="11578593" cy="4631914"/>
          </a:xfrm>
        </p:spPr>
        <p:txBody>
          <a:bodyPr vert="horz" lIns="91440" tIns="45720" rIns="91440" bIns="45720" rtlCol="0" anchor="ctr">
            <a:normAutofit/>
          </a:bodyPr>
          <a:lstStyle/>
          <a:p>
            <a:pPr algn="ctr"/>
            <a:r>
              <a:rPr lang="en-US" sz="5200" b="1" kern="1200" dirty="0">
                <a:solidFill>
                  <a:schemeClr val="tx1"/>
                </a:solidFill>
                <a:latin typeface="Helvetica" panose="020B0604020202020204" pitchFamily="34" charset="0"/>
                <a:cs typeface="Helvetica" panose="020B0604020202020204" pitchFamily="34" charset="0"/>
              </a:rPr>
              <a:t>Partner with Habitat for Humanity</a:t>
            </a:r>
          </a:p>
        </p:txBody>
      </p:sp>
      <p:pic>
        <p:nvPicPr>
          <p:cNvPr id="8" name="Picture 7">
            <a:extLst>
              <a:ext uri="{FF2B5EF4-FFF2-40B4-BE49-F238E27FC236}">
                <a16:creationId xmlns:a16="http://schemas.microsoft.com/office/drawing/2014/main" id="{30A2F347-BF86-52CB-0863-80ED1AA3CBFE}"/>
              </a:ext>
            </a:extLst>
          </p:cNvPr>
          <p:cNvPicPr>
            <a:picLocks noChangeAspect="1"/>
          </p:cNvPicPr>
          <p:nvPr/>
        </p:nvPicPr>
        <p:blipFill rotWithShape="1">
          <a:blip r:embed="rId2"/>
          <a:srcRect l="59388" t="71701" r="22135" b="5375"/>
          <a:stretch/>
        </p:blipFill>
        <p:spPr>
          <a:xfrm>
            <a:off x="436729" y="4017142"/>
            <a:ext cx="3500952" cy="2682719"/>
          </a:xfrm>
          <a:prstGeom prst="rect">
            <a:avLst/>
          </a:prstGeom>
        </p:spPr>
      </p:pic>
      <p:pic>
        <p:nvPicPr>
          <p:cNvPr id="9" name="Picture 8">
            <a:extLst>
              <a:ext uri="{FF2B5EF4-FFF2-40B4-BE49-F238E27FC236}">
                <a16:creationId xmlns:a16="http://schemas.microsoft.com/office/drawing/2014/main" id="{E3EED645-BE4B-8E21-0567-4691EAD3415D}"/>
              </a:ext>
            </a:extLst>
          </p:cNvPr>
          <p:cNvPicPr>
            <a:picLocks noChangeAspect="1"/>
          </p:cNvPicPr>
          <p:nvPr/>
        </p:nvPicPr>
        <p:blipFill rotWithShape="1">
          <a:blip r:embed="rId2"/>
          <a:srcRect l="20439" t="25766" r="60013" b="52223"/>
          <a:stretch/>
        </p:blipFill>
        <p:spPr>
          <a:xfrm>
            <a:off x="365764" y="1282030"/>
            <a:ext cx="3689334" cy="2596424"/>
          </a:xfrm>
          <a:prstGeom prst="rect">
            <a:avLst/>
          </a:prstGeom>
        </p:spPr>
      </p:pic>
      <p:pic>
        <p:nvPicPr>
          <p:cNvPr id="10" name="Picture 9">
            <a:extLst>
              <a:ext uri="{FF2B5EF4-FFF2-40B4-BE49-F238E27FC236}">
                <a16:creationId xmlns:a16="http://schemas.microsoft.com/office/drawing/2014/main" id="{F09DE12A-3D3B-8D2C-CFEE-CC81E8E07BE5}"/>
              </a:ext>
            </a:extLst>
          </p:cNvPr>
          <p:cNvPicPr>
            <a:picLocks noChangeAspect="1"/>
          </p:cNvPicPr>
          <p:nvPr/>
        </p:nvPicPr>
        <p:blipFill rotWithShape="1">
          <a:blip r:embed="rId2"/>
          <a:srcRect l="58913" t="25207" r="22620" b="52223"/>
          <a:stretch/>
        </p:blipFill>
        <p:spPr>
          <a:xfrm>
            <a:off x="8531158" y="1276198"/>
            <a:ext cx="3506167" cy="2569832"/>
          </a:xfrm>
          <a:prstGeom prst="rect">
            <a:avLst/>
          </a:prstGeom>
        </p:spPr>
      </p:pic>
      <p:pic>
        <p:nvPicPr>
          <p:cNvPr id="5" name="Picture 4">
            <a:extLst>
              <a:ext uri="{FF2B5EF4-FFF2-40B4-BE49-F238E27FC236}">
                <a16:creationId xmlns:a16="http://schemas.microsoft.com/office/drawing/2014/main" id="{8C5710A4-510A-169B-1BC5-D8965891A83E}"/>
              </a:ext>
            </a:extLst>
          </p:cNvPr>
          <p:cNvPicPr>
            <a:picLocks noChangeAspect="1"/>
          </p:cNvPicPr>
          <p:nvPr/>
        </p:nvPicPr>
        <p:blipFill rotWithShape="1">
          <a:blip r:embed="rId2"/>
          <a:srcRect l="39656" t="72371" r="41128" b="5772"/>
          <a:stretch/>
        </p:blipFill>
        <p:spPr>
          <a:xfrm>
            <a:off x="8529638" y="4013965"/>
            <a:ext cx="3608513" cy="2685896"/>
          </a:xfrm>
          <a:prstGeom prst="rect">
            <a:avLst/>
          </a:prstGeom>
        </p:spPr>
      </p:pic>
      <p:pic>
        <p:nvPicPr>
          <p:cNvPr id="6" name="Picture 5">
            <a:extLst>
              <a:ext uri="{FF2B5EF4-FFF2-40B4-BE49-F238E27FC236}">
                <a16:creationId xmlns:a16="http://schemas.microsoft.com/office/drawing/2014/main" id="{52B1D94B-FE30-0361-D157-B60E7660DAF5}"/>
              </a:ext>
            </a:extLst>
          </p:cNvPr>
          <p:cNvPicPr>
            <a:picLocks noChangeAspect="1"/>
          </p:cNvPicPr>
          <p:nvPr/>
        </p:nvPicPr>
        <p:blipFill rotWithShape="1">
          <a:blip r:embed="rId2"/>
          <a:srcRect l="39635" t="25907" r="40817" b="52223"/>
          <a:stretch/>
        </p:blipFill>
        <p:spPr>
          <a:xfrm>
            <a:off x="4354059" y="1295581"/>
            <a:ext cx="3871920" cy="2550448"/>
          </a:xfrm>
          <a:prstGeom prst="rect">
            <a:avLst/>
          </a:prstGeom>
        </p:spPr>
      </p:pic>
      <p:pic>
        <p:nvPicPr>
          <p:cNvPr id="7" name="Picture 6">
            <a:extLst>
              <a:ext uri="{FF2B5EF4-FFF2-40B4-BE49-F238E27FC236}">
                <a16:creationId xmlns:a16="http://schemas.microsoft.com/office/drawing/2014/main" id="{9168830C-1EFE-B5BD-ECE6-34126D3A9D29}"/>
              </a:ext>
            </a:extLst>
          </p:cNvPr>
          <p:cNvPicPr>
            <a:picLocks noChangeAspect="1"/>
          </p:cNvPicPr>
          <p:nvPr/>
        </p:nvPicPr>
        <p:blipFill rotWithShape="1">
          <a:blip r:embed="rId2"/>
          <a:srcRect l="20439" t="72371" r="59868" b="5772"/>
          <a:stretch/>
        </p:blipFill>
        <p:spPr>
          <a:xfrm>
            <a:off x="4382402" y="4013965"/>
            <a:ext cx="3871920" cy="2685896"/>
          </a:xfrm>
          <a:prstGeom prst="rect">
            <a:avLst/>
          </a:prstGeom>
        </p:spPr>
      </p:pic>
    </p:spTree>
    <p:extLst>
      <p:ext uri="{BB962C8B-B14F-4D97-AF65-F5344CB8AC3E}">
        <p14:creationId xmlns:p14="http://schemas.microsoft.com/office/powerpoint/2010/main" val="1319196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How You Can Get Involved!  </a:t>
            </a:r>
          </a:p>
        </p:txBody>
      </p:sp>
      <p:sp>
        <p:nvSpPr>
          <p:cNvPr id="3" name="TextBox 2">
            <a:extLst>
              <a:ext uri="{FF2B5EF4-FFF2-40B4-BE49-F238E27FC236}">
                <a16:creationId xmlns:a16="http://schemas.microsoft.com/office/drawing/2014/main" id="{5076E9CE-E180-6B28-E593-873B3670889C}"/>
              </a:ext>
            </a:extLst>
          </p:cNvPr>
          <p:cNvSpPr txBox="1"/>
          <p:nvPr/>
        </p:nvSpPr>
        <p:spPr>
          <a:xfrm>
            <a:off x="154675" y="2411193"/>
            <a:ext cx="12037325" cy="3170099"/>
          </a:xfrm>
          <a:prstGeom prst="rect">
            <a:avLst/>
          </a:prstGeom>
          <a:noFill/>
        </p:spPr>
        <p:txBody>
          <a:bodyPr wrap="square">
            <a:spAutoFit/>
          </a:bodyPr>
          <a:lstStyle/>
          <a:p>
            <a:pPr marL="0" indent="0" algn="ctr">
              <a:buFont typeface="Arial" panose="020B0604020202020204" pitchFamily="34" charset="0"/>
              <a:buNone/>
            </a:pPr>
            <a:r>
              <a:rPr lang="en-GB" sz="4000" b="1" dirty="0">
                <a:latin typeface="Helvetica" panose="020B0604020202020204" pitchFamily="34" charset="0"/>
              </a:rPr>
              <a:t>Subscribe to e-news: </a:t>
            </a:r>
          </a:p>
          <a:p>
            <a:pPr marL="0" indent="0" algn="ctr">
              <a:buFont typeface="Arial" panose="020B0604020202020204" pitchFamily="34" charset="0"/>
              <a:buNone/>
            </a:pPr>
            <a:r>
              <a:rPr lang="en-GB" sz="4000" b="1" dirty="0">
                <a:latin typeface="Helvetica" panose="020B0604020202020204" pitchFamily="34" charset="0"/>
                <a:hlinkClick r:id="rId3"/>
              </a:rPr>
              <a:t>www.habitatforhumanity.org.uk/sign-up/</a:t>
            </a:r>
            <a:endParaRPr lang="en-GB" sz="4000" b="1" dirty="0">
              <a:latin typeface="Helvetica" panose="020B0604020202020204" pitchFamily="34" charset="0"/>
            </a:endParaRPr>
          </a:p>
          <a:p>
            <a:pPr marL="0" indent="0" algn="ctr">
              <a:buFont typeface="Arial" panose="020B0604020202020204" pitchFamily="34" charset="0"/>
              <a:buNone/>
            </a:pPr>
            <a:endParaRPr lang="en-GB" sz="4000" b="1" dirty="0">
              <a:latin typeface="Helvetica" panose="020B0604020202020204" pitchFamily="34" charset="0"/>
            </a:endParaRPr>
          </a:p>
          <a:p>
            <a:pPr marL="0" indent="0" algn="ctr">
              <a:buFont typeface="Arial" panose="020B0604020202020204" pitchFamily="34" charset="0"/>
              <a:buNone/>
            </a:pPr>
            <a:r>
              <a:rPr lang="en-GB" sz="4000" b="1" dirty="0">
                <a:latin typeface="Helvetica" panose="020B0604020202020204" pitchFamily="34" charset="0"/>
              </a:rPr>
              <a:t>Get Involved:  </a:t>
            </a:r>
            <a:r>
              <a:rPr lang="en-GB" sz="4000" b="1" dirty="0">
                <a:latin typeface="Helvetica" panose="020B0604020202020204" pitchFamily="34" charset="0"/>
                <a:hlinkClick r:id="rId4"/>
              </a:rPr>
              <a:t>www.habitatforhumanity.org.uk/get-involved/</a:t>
            </a:r>
            <a:endParaRPr lang="en-GB" sz="3200" b="1" dirty="0">
              <a:latin typeface="Helvetica" panose="020B0604020202020204" pitchFamily="34" charset="0"/>
            </a:endParaRPr>
          </a:p>
        </p:txBody>
      </p:sp>
      <p:pic>
        <p:nvPicPr>
          <p:cNvPr id="4" name="Content Placeholder 2">
            <a:extLst>
              <a:ext uri="{FF2B5EF4-FFF2-40B4-BE49-F238E27FC236}">
                <a16:creationId xmlns:a16="http://schemas.microsoft.com/office/drawing/2014/main" id="{953B5863-67E8-B1BC-FF18-CD2158730D8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18700" y="0"/>
            <a:ext cx="4354599" cy="2411193"/>
          </a:xfrm>
        </p:spPr>
      </p:pic>
    </p:spTree>
    <p:extLst>
      <p:ext uri="{BB962C8B-B14F-4D97-AF65-F5344CB8AC3E}">
        <p14:creationId xmlns:p14="http://schemas.microsoft.com/office/powerpoint/2010/main" val="532102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607326" y="749262"/>
            <a:ext cx="4433283" cy="3566160"/>
          </a:xfrm>
        </p:spPr>
        <p:txBody>
          <a:bodyPr vert="horz" lIns="91440" tIns="45720" rIns="91440" bIns="45720" rtlCol="0" anchor="b">
            <a:normAutofit/>
          </a:bodyPr>
          <a:lstStyle/>
          <a:p>
            <a:pPr algn="ctr"/>
            <a:r>
              <a:rPr lang="en-US" sz="5400" b="1" dirty="0">
                <a:latin typeface="Helvetica" panose="020B0604020202020204" pitchFamily="34" charset="0"/>
                <a:cs typeface="Helvetica" panose="020B0604020202020204" pitchFamily="34" charset="0"/>
              </a:rPr>
              <a:t>Thank You for Watching</a:t>
            </a:r>
            <a:endParaRPr lang="en-US" sz="5400" dirty="0">
              <a:latin typeface="Helvetica" panose="020B0604020202020204" pitchFamily="34" charset="0"/>
              <a:cs typeface="Helvetica" panose="020B0604020202020204" pitchFamily="34" charset="0"/>
            </a:endParaRP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smiling, posing&#10;&#10;Description automatically generated">
            <a:extLst>
              <a:ext uri="{FF2B5EF4-FFF2-40B4-BE49-F238E27FC236}">
                <a16:creationId xmlns:a16="http://schemas.microsoft.com/office/drawing/2014/main" id="{E84933B1-5596-C187-913C-34C8DA0650C0}"/>
              </a:ext>
            </a:extLst>
          </p:cNvPr>
          <p:cNvPicPr>
            <a:picLocks noChangeAspect="1"/>
          </p:cNvPicPr>
          <p:nvPr/>
        </p:nvPicPr>
        <p:blipFill rotWithShape="1">
          <a:blip r:embed="rId2">
            <a:extLst>
              <a:ext uri="{28A0092B-C50C-407E-A947-70E740481C1C}">
                <a14:useLocalDpi xmlns:a14="http://schemas.microsoft.com/office/drawing/2010/main" val="0"/>
              </a:ext>
            </a:extLst>
          </a:blip>
          <a:srcRect l="4570" r="2847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44748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32BEDB-EA55-4195-9826-BED6C89B6261}"/>
              </a:ext>
            </a:extLst>
          </p:cNvPr>
          <p:cNvSpPr/>
          <p:nvPr/>
        </p:nvSpPr>
        <p:spPr>
          <a:xfrm>
            <a:off x="2550017" y="6206251"/>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role in development</a:t>
            </a:r>
          </a:p>
        </p:txBody>
      </p:sp>
      <p:sp>
        <p:nvSpPr>
          <p:cNvPr id="9" name="Rectangle 8">
            <a:extLst>
              <a:ext uri="{FF2B5EF4-FFF2-40B4-BE49-F238E27FC236}">
                <a16:creationId xmlns:a16="http://schemas.microsoft.com/office/drawing/2014/main" id="{6E533A07-233D-4402-9982-BD81B035443E}"/>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0" name="Content Placeholder 7">
            <a:extLst>
              <a:ext uri="{FF2B5EF4-FFF2-40B4-BE49-F238E27FC236}">
                <a16:creationId xmlns:a16="http://schemas.microsoft.com/office/drawing/2014/main" id="{73DD8387-813E-4458-8099-CEFF43FCE9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pic>
        <p:nvPicPr>
          <p:cNvPr id="7" name="Picture 6">
            <a:extLst>
              <a:ext uri="{FF2B5EF4-FFF2-40B4-BE49-F238E27FC236}">
                <a16:creationId xmlns:a16="http://schemas.microsoft.com/office/drawing/2014/main" id="{C05B279F-FFCC-BA0F-81AF-A07A7586453A}"/>
              </a:ext>
            </a:extLst>
          </p:cNvPr>
          <p:cNvPicPr>
            <a:picLocks noChangeAspect="1"/>
          </p:cNvPicPr>
          <p:nvPr/>
        </p:nvPicPr>
        <p:blipFill rotWithShape="1">
          <a:blip r:embed="rId3"/>
          <a:srcRect l="21970" t="28731" r="21032" b="23540"/>
          <a:stretch/>
        </p:blipFill>
        <p:spPr>
          <a:xfrm>
            <a:off x="393025" y="129168"/>
            <a:ext cx="11254689" cy="5890244"/>
          </a:xfrm>
          <a:prstGeom prst="rect">
            <a:avLst/>
          </a:prstGeom>
        </p:spPr>
      </p:pic>
    </p:spTree>
    <p:extLst>
      <p:ext uri="{BB962C8B-B14F-4D97-AF65-F5344CB8AC3E}">
        <p14:creationId xmlns:p14="http://schemas.microsoft.com/office/powerpoint/2010/main" val="2947034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5BD74E91-F8C0-47B2-B9D2-4BC3EC3CDC62}"/>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9" name="Content Placeholder 8">
            <a:extLst>
              <a:ext uri="{FF2B5EF4-FFF2-40B4-BE49-F238E27FC236}">
                <a16:creationId xmlns:a16="http://schemas.microsoft.com/office/drawing/2014/main" id="{17C278FC-B651-410F-95D1-96C5A349DEA1}"/>
              </a:ext>
            </a:extLst>
          </p:cNvPr>
          <p:cNvSpPr>
            <a:spLocks noGrp="1"/>
          </p:cNvSpPr>
          <p:nvPr>
            <p:ph idx="1"/>
          </p:nvPr>
        </p:nvSpPr>
        <p:spPr>
          <a:xfrm>
            <a:off x="838200" y="2915753"/>
            <a:ext cx="10515600" cy="2547364"/>
          </a:xfrm>
          <a:prstGeom prst="rect">
            <a:avLst/>
          </a:prstGeom>
        </p:spPr>
        <p:txBody>
          <a:bodyPr wrap="square">
            <a:spAutoFit/>
          </a:bodyPr>
          <a:lstStyle/>
          <a:p>
            <a:pPr marL="0" indent="0" algn="ctr">
              <a:buNone/>
            </a:pPr>
            <a:r>
              <a:rPr lang="en-GB" b="1" dirty="0">
                <a:latin typeface="Helvetica" panose="020B0604020202020204" pitchFamily="34" charset="0"/>
              </a:rPr>
              <a:t>Our vision is a world where everyone has a safe and decent place to live, and a world where housing poverty and homelessness are eliminated. We believe that the home is a key catalyst in helping to permanently break the cycle of poverty.</a:t>
            </a:r>
          </a:p>
          <a:p>
            <a:pPr marL="0" indent="0" algn="ctr">
              <a:buNone/>
            </a:pPr>
            <a:endParaRPr lang="en-GB" b="1" dirty="0">
              <a:latin typeface="Helvetica" panose="020B0604020202020204" pitchFamily="34" charset="0"/>
            </a:endParaRPr>
          </a:p>
        </p:txBody>
      </p:sp>
      <p:sp>
        <p:nvSpPr>
          <p:cNvPr id="10" name="Content Placeholder 8">
            <a:extLst>
              <a:ext uri="{FF2B5EF4-FFF2-40B4-BE49-F238E27FC236}">
                <a16:creationId xmlns:a16="http://schemas.microsoft.com/office/drawing/2014/main" id="{D763D09C-4E27-40A0-ADD1-A8DFBE871E37}"/>
              </a:ext>
            </a:extLst>
          </p:cNvPr>
          <p:cNvSpPr txBox="1">
            <a:spLocks/>
          </p:cNvSpPr>
          <p:nvPr/>
        </p:nvSpPr>
        <p:spPr>
          <a:xfrm>
            <a:off x="838200" y="960346"/>
            <a:ext cx="10515600" cy="195540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b="1" dirty="0">
                <a:latin typeface="Helvetica" panose="020B0604020202020204" pitchFamily="34" charset="0"/>
              </a:rPr>
              <a:t>Habitat for Humanity GB</a:t>
            </a:r>
          </a:p>
          <a:p>
            <a:pPr marL="0" indent="0" algn="ctr">
              <a:buFont typeface="Arial" panose="020B0604020202020204" pitchFamily="34" charset="0"/>
              <a:buNone/>
            </a:pPr>
            <a:endParaRPr lang="en-GB" sz="3600" b="1" dirty="0">
              <a:latin typeface="Helvetica" panose="020B0604020202020204" pitchFamily="34" charset="0"/>
            </a:endParaRPr>
          </a:p>
          <a:p>
            <a:pPr marL="0" indent="0" algn="ctr">
              <a:buFont typeface="Arial" panose="020B0604020202020204" pitchFamily="34" charset="0"/>
              <a:buNone/>
            </a:pPr>
            <a:r>
              <a:rPr lang="en-GB" sz="3600" b="1" dirty="0">
                <a:latin typeface="Helvetica" panose="020B0604020202020204" pitchFamily="34" charset="0"/>
              </a:rPr>
              <a:t>Our Vision</a:t>
            </a:r>
          </a:p>
        </p:txBody>
      </p:sp>
      <p:sp>
        <p:nvSpPr>
          <p:cNvPr id="8" name="Rectangle 7">
            <a:extLst>
              <a:ext uri="{FF2B5EF4-FFF2-40B4-BE49-F238E27FC236}">
                <a16:creationId xmlns:a16="http://schemas.microsoft.com/office/drawing/2014/main" id="{29E7C711-1846-4F59-8596-A5C699426BF7}"/>
              </a:ext>
            </a:extLst>
          </p:cNvPr>
          <p:cNvSpPr/>
          <p:nvPr/>
        </p:nvSpPr>
        <p:spPr>
          <a:xfrm>
            <a:off x="2550016" y="6207617"/>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role in development</a:t>
            </a:r>
          </a:p>
        </p:txBody>
      </p:sp>
    </p:spTree>
    <p:extLst>
      <p:ext uri="{BB962C8B-B14F-4D97-AF65-F5344CB8AC3E}">
        <p14:creationId xmlns:p14="http://schemas.microsoft.com/office/powerpoint/2010/main" val="128476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180" t="-3285" r="17090" b="9791"/>
          <a:stretch/>
        </p:blipFill>
        <p:spPr>
          <a:xfrm>
            <a:off x="-1" y="-391696"/>
            <a:ext cx="6838123" cy="6662112"/>
          </a:xfrm>
          <a:prstGeom prst="rect">
            <a:avLst/>
          </a:prstGeom>
        </p:spPr>
      </p:pic>
      <p:pic>
        <p:nvPicPr>
          <p:cNvPr id="3" name="Picture 2"/>
          <p:cNvPicPr>
            <a:picLocks noChangeAspect="1"/>
          </p:cNvPicPr>
          <p:nvPr/>
        </p:nvPicPr>
        <p:blipFill rotWithShape="1">
          <a:blip r:embed="rId4"/>
          <a:srcRect l="17793" t="8611" r="65381" b="29588"/>
          <a:stretch/>
        </p:blipFill>
        <p:spPr>
          <a:xfrm>
            <a:off x="6838123" y="-9848"/>
            <a:ext cx="5353877" cy="6217464"/>
          </a:xfrm>
          <a:prstGeom prst="rect">
            <a:avLst/>
          </a:prstGeom>
        </p:spPr>
      </p:pic>
      <p:sp>
        <p:nvSpPr>
          <p:cNvPr id="4" name="Rectangle 3"/>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6" name="Rectangle 5">
            <a:extLst>
              <a:ext uri="{FF2B5EF4-FFF2-40B4-BE49-F238E27FC236}">
                <a16:creationId xmlns:a16="http://schemas.microsoft.com/office/drawing/2014/main" id="{5BD74E91-F8C0-47B2-B9D2-4BC3EC3CDC62}"/>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600" b="1" dirty="0">
                <a:solidFill>
                  <a:schemeClr val="tx1"/>
                </a:solidFill>
                <a:latin typeface="Heveltica"/>
              </a:rPr>
              <a:t>Our role in development</a:t>
            </a:r>
          </a:p>
        </p:txBody>
      </p:sp>
    </p:spTree>
    <p:extLst>
      <p:ext uri="{BB962C8B-B14F-4D97-AF65-F5344CB8AC3E}">
        <p14:creationId xmlns:p14="http://schemas.microsoft.com/office/powerpoint/2010/main" val="20356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EC44E-D2B7-BE26-EB00-5A84D1DA9767}"/>
              </a:ext>
            </a:extLst>
          </p:cNvPr>
          <p:cNvSpPr>
            <a:spLocks noGrp="1"/>
          </p:cNvSpPr>
          <p:nvPr>
            <p:ph type="title"/>
          </p:nvPr>
        </p:nvSpPr>
        <p:spPr>
          <a:xfrm>
            <a:off x="309798" y="1202368"/>
            <a:ext cx="5415438" cy="3566160"/>
          </a:xfrm>
        </p:spPr>
        <p:txBody>
          <a:bodyPr vert="horz" lIns="91440" tIns="45720" rIns="91440" bIns="45720" rtlCol="0" anchor="b">
            <a:normAutofit/>
          </a:bodyPr>
          <a:lstStyle/>
          <a:p>
            <a:pPr algn="ctr"/>
            <a:r>
              <a:rPr lang="en-US" sz="5400" b="1" dirty="0">
                <a:latin typeface="Heveltica"/>
              </a:rPr>
              <a:t>Helping People to Have a Safe Place To Call Home</a:t>
            </a:r>
            <a:endParaRPr lang="en-GB" sz="5400" b="1" dirty="0">
              <a:solidFill>
                <a:schemeClr val="tx1"/>
              </a:solidFill>
              <a:latin typeface="Heveltica"/>
            </a:endParaRPr>
          </a:p>
        </p:txBody>
      </p:sp>
      <p:pic>
        <p:nvPicPr>
          <p:cNvPr id="5" name="Picture 4">
            <a:extLst>
              <a:ext uri="{FF2B5EF4-FFF2-40B4-BE49-F238E27FC236}">
                <a16:creationId xmlns:a16="http://schemas.microsoft.com/office/drawing/2014/main" id="{E84933B1-5596-C187-913C-34C8DA0650C0}"/>
              </a:ext>
            </a:extLst>
          </p:cNvPr>
          <p:cNvPicPr>
            <a:picLocks noChangeAspect="1"/>
          </p:cNvPicPr>
          <p:nvPr/>
        </p:nvPicPr>
        <p:blipFill>
          <a:blip r:embed="rId2">
            <a:extLst>
              <a:ext uri="{28A0092B-C50C-407E-A947-70E740481C1C}">
                <a14:useLocalDpi xmlns:a14="http://schemas.microsoft.com/office/drawing/2010/main" val="0"/>
              </a:ext>
            </a:extLst>
          </a:blip>
          <a:srcRect l="16731" r="16731"/>
          <a:stretch/>
        </p:blipFill>
        <p:spPr>
          <a:xfrm>
            <a:off x="5854890" y="0"/>
            <a:ext cx="688149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19586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3" name="Content Placeholder 2">
            <a:extLst>
              <a:ext uri="{FF2B5EF4-FFF2-40B4-BE49-F238E27FC236}">
                <a16:creationId xmlns:a16="http://schemas.microsoft.com/office/drawing/2014/main" id="{FAEF9382-C5E9-4A62-944C-B0E48EE235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6096000" cy="6207616"/>
          </a:xfrm>
        </p:spPr>
      </p:pic>
      <p:pic>
        <p:nvPicPr>
          <p:cNvPr id="8" name="Picture 7">
            <a:extLst>
              <a:ext uri="{FF2B5EF4-FFF2-40B4-BE49-F238E27FC236}">
                <a16:creationId xmlns:a16="http://schemas.microsoft.com/office/drawing/2014/main" id="{25718A53-C3A9-41A1-889C-A9FCA7FE1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1" cy="6207616"/>
          </a:xfrm>
          <a:prstGeom prst="rect">
            <a:avLst/>
          </a:prstGeom>
        </p:spPr>
      </p:pic>
      <p:sp>
        <p:nvSpPr>
          <p:cNvPr id="10" name="Rectangle 9">
            <a:extLst>
              <a:ext uri="{FF2B5EF4-FFF2-40B4-BE49-F238E27FC236}">
                <a16:creationId xmlns:a16="http://schemas.microsoft.com/office/drawing/2014/main" id="{48285504-21E3-43F9-AD87-F04973EB7595}"/>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Heveltica"/>
              </a:rPr>
              <a:t>Helping People to Have a Safe Place To Call Home</a:t>
            </a:r>
            <a:endParaRPr lang="en-GB" sz="3200" b="1" dirty="0">
              <a:solidFill>
                <a:schemeClr val="tx1"/>
              </a:solidFill>
              <a:latin typeface="Heveltica"/>
            </a:endParaRPr>
          </a:p>
        </p:txBody>
      </p:sp>
    </p:spTree>
    <p:extLst>
      <p:ext uri="{BB962C8B-B14F-4D97-AF65-F5344CB8AC3E}">
        <p14:creationId xmlns:p14="http://schemas.microsoft.com/office/powerpoint/2010/main" val="115414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83E9AC-174E-449C-8BCC-F28452769DE8}"/>
              </a:ext>
            </a:extLst>
          </p:cNvPr>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a:extLst>
              <a:ext uri="{FF2B5EF4-FFF2-40B4-BE49-F238E27FC236}">
                <a16:creationId xmlns:a16="http://schemas.microsoft.com/office/drawing/2014/main" id="{26F169E1-A410-48C3-BAA9-AE65BA2B9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52" y="6020094"/>
            <a:ext cx="2234265" cy="1025425"/>
          </a:xfrm>
          <a:prstGeom prst="rect">
            <a:avLst/>
          </a:prstGeom>
        </p:spPr>
      </p:pic>
      <p:sp>
        <p:nvSpPr>
          <p:cNvPr id="9" name="Rectangle 8">
            <a:extLst>
              <a:ext uri="{FF2B5EF4-FFF2-40B4-BE49-F238E27FC236}">
                <a16:creationId xmlns:a16="http://schemas.microsoft.com/office/drawing/2014/main" id="{54D20FFB-A789-413B-8CAC-B15C06CED477}"/>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sp>
        <p:nvSpPr>
          <p:cNvPr id="10" name="Rectangle 9">
            <a:extLst>
              <a:ext uri="{FF2B5EF4-FFF2-40B4-BE49-F238E27FC236}">
                <a16:creationId xmlns:a16="http://schemas.microsoft.com/office/drawing/2014/main" id="{6E02FD70-1E68-4556-B9E8-E961C03F2E23}"/>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a:solidFill>
                  <a:schemeClr val="tx1"/>
                </a:solidFill>
                <a:latin typeface="Heveltica"/>
              </a:rPr>
              <a:t>Helping People to Have a Safe Place To Call Home</a:t>
            </a:r>
            <a:endParaRPr lang="en-GB" sz="3200" b="1" dirty="0">
              <a:solidFill>
                <a:schemeClr val="tx1"/>
              </a:solidFill>
              <a:latin typeface="Heveltica"/>
            </a:endParaRPr>
          </a:p>
        </p:txBody>
      </p:sp>
      <p:pic>
        <p:nvPicPr>
          <p:cNvPr id="4" name="Picture 3">
            <a:extLst>
              <a:ext uri="{FF2B5EF4-FFF2-40B4-BE49-F238E27FC236}">
                <a16:creationId xmlns:a16="http://schemas.microsoft.com/office/drawing/2014/main" id="{A4E7B361-9A99-4FB1-A5B8-59EFBAA2C542}"/>
              </a:ext>
            </a:extLst>
          </p:cNvPr>
          <p:cNvPicPr>
            <a:picLocks noChangeAspect="1"/>
          </p:cNvPicPr>
          <p:nvPr/>
        </p:nvPicPr>
        <p:blipFill rotWithShape="1">
          <a:blip r:embed="rId3"/>
          <a:srcRect l="53284" t="33441" r="10297" b="22015"/>
          <a:stretch/>
        </p:blipFill>
        <p:spPr>
          <a:xfrm>
            <a:off x="419100" y="429550"/>
            <a:ext cx="11391900" cy="5392169"/>
          </a:xfrm>
          <a:prstGeom prst="rect">
            <a:avLst/>
          </a:prstGeom>
        </p:spPr>
      </p:pic>
    </p:spTree>
    <p:extLst>
      <p:ext uri="{BB962C8B-B14F-4D97-AF65-F5344CB8AC3E}">
        <p14:creationId xmlns:p14="http://schemas.microsoft.com/office/powerpoint/2010/main" val="341512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07616"/>
            <a:ext cx="2550017" cy="65038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25" y="6020094"/>
            <a:ext cx="2234265" cy="1025425"/>
          </a:xfrm>
          <a:prstGeom prst="rect">
            <a:avLst/>
          </a:prstGeom>
        </p:spPr>
      </p:pic>
      <p:sp>
        <p:nvSpPr>
          <p:cNvPr id="7" name="Rectangle 6">
            <a:extLst>
              <a:ext uri="{FF2B5EF4-FFF2-40B4-BE49-F238E27FC236}">
                <a16:creationId xmlns:a16="http://schemas.microsoft.com/office/drawing/2014/main" id="{2116BE03-6560-494E-998A-432EC0152913}"/>
              </a:ext>
            </a:extLst>
          </p:cNvPr>
          <p:cNvSpPr/>
          <p:nvPr/>
        </p:nvSpPr>
        <p:spPr>
          <a:xfrm>
            <a:off x="2550017" y="6207616"/>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3600" b="1" dirty="0">
              <a:solidFill>
                <a:schemeClr val="tx1"/>
              </a:solidFill>
              <a:latin typeface="Heveltica"/>
            </a:endParaRPr>
          </a:p>
        </p:txBody>
      </p:sp>
      <p:pic>
        <p:nvPicPr>
          <p:cNvPr id="2" name="Picture 1">
            <a:extLst>
              <a:ext uri="{FF2B5EF4-FFF2-40B4-BE49-F238E27FC236}">
                <a16:creationId xmlns:a16="http://schemas.microsoft.com/office/drawing/2014/main" id="{015AE812-C1D1-4D46-9181-52D5637D4A58}"/>
              </a:ext>
            </a:extLst>
          </p:cNvPr>
          <p:cNvPicPr>
            <a:picLocks noChangeAspect="1"/>
          </p:cNvPicPr>
          <p:nvPr/>
        </p:nvPicPr>
        <p:blipFill rotWithShape="1">
          <a:blip r:embed="rId4"/>
          <a:srcRect l="76705" t="26067" r="3194" b="41204"/>
          <a:stretch/>
        </p:blipFill>
        <p:spPr>
          <a:xfrm>
            <a:off x="113730" y="1203711"/>
            <a:ext cx="5982270" cy="3769525"/>
          </a:xfrm>
          <a:prstGeom prst="rect">
            <a:avLst/>
          </a:prstGeom>
        </p:spPr>
      </p:pic>
      <p:sp>
        <p:nvSpPr>
          <p:cNvPr id="11" name="Rectangle 10">
            <a:extLst>
              <a:ext uri="{FF2B5EF4-FFF2-40B4-BE49-F238E27FC236}">
                <a16:creationId xmlns:a16="http://schemas.microsoft.com/office/drawing/2014/main" id="{13908B27-96AC-4B55-AB62-5B49AC54F352}"/>
              </a:ext>
            </a:extLst>
          </p:cNvPr>
          <p:cNvSpPr/>
          <p:nvPr/>
        </p:nvSpPr>
        <p:spPr>
          <a:xfrm>
            <a:off x="2550017" y="6207614"/>
            <a:ext cx="9641983" cy="650383"/>
          </a:xfrm>
          <a:prstGeom prst="rect">
            <a:avLst/>
          </a:prstGeom>
          <a:solidFill>
            <a:srgbClr val="C4D600"/>
          </a:solidFill>
          <a:ln>
            <a:solidFill>
              <a:srgbClr val="C4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200" b="1" dirty="0">
              <a:solidFill>
                <a:schemeClr val="tx1"/>
              </a:solidFill>
              <a:latin typeface="Heveltica"/>
            </a:endParaRPr>
          </a:p>
          <a:p>
            <a:pPr algn="r"/>
            <a:r>
              <a:rPr lang="en-US" sz="3200" b="1" dirty="0">
                <a:solidFill>
                  <a:schemeClr val="tx1"/>
                </a:solidFill>
                <a:latin typeface="Heveltica"/>
              </a:rPr>
              <a:t>Helping People to Have a Safe Place To Call Home</a:t>
            </a:r>
            <a:endParaRPr lang="en-GB" sz="3200" b="1" dirty="0">
              <a:solidFill>
                <a:schemeClr val="tx1"/>
              </a:solidFill>
              <a:latin typeface="Heveltica"/>
            </a:endParaRPr>
          </a:p>
          <a:p>
            <a:pPr algn="r"/>
            <a:endParaRPr lang="en-GB" sz="3200" b="1" dirty="0">
              <a:solidFill>
                <a:schemeClr val="tx1"/>
              </a:solidFill>
              <a:latin typeface="Heveltica"/>
            </a:endParaRPr>
          </a:p>
        </p:txBody>
      </p:sp>
      <p:pic>
        <p:nvPicPr>
          <p:cNvPr id="3" name="Picture 2">
            <a:extLst>
              <a:ext uri="{FF2B5EF4-FFF2-40B4-BE49-F238E27FC236}">
                <a16:creationId xmlns:a16="http://schemas.microsoft.com/office/drawing/2014/main" id="{4258D34C-7F59-4183-936A-B5AEE3C20E79}"/>
              </a:ext>
            </a:extLst>
          </p:cNvPr>
          <p:cNvPicPr>
            <a:picLocks noChangeAspect="1"/>
          </p:cNvPicPr>
          <p:nvPr/>
        </p:nvPicPr>
        <p:blipFill rotWithShape="1">
          <a:blip r:embed="rId5"/>
          <a:srcRect l="53843" t="35754" r="26679" b="38213"/>
          <a:stretch/>
        </p:blipFill>
        <p:spPr>
          <a:xfrm>
            <a:off x="6259774" y="1394779"/>
            <a:ext cx="5818496" cy="3387388"/>
          </a:xfrm>
          <a:prstGeom prst="rect">
            <a:avLst/>
          </a:prstGeom>
        </p:spPr>
      </p:pic>
    </p:spTree>
    <p:extLst>
      <p:ext uri="{BB962C8B-B14F-4D97-AF65-F5344CB8AC3E}">
        <p14:creationId xmlns:p14="http://schemas.microsoft.com/office/powerpoint/2010/main" val="771123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431</Words>
  <Application>Microsoft Office PowerPoint</Application>
  <PresentationFormat>Widescreen</PresentationFormat>
  <Paragraphs>50</Paragraphs>
  <Slides>24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Helvetica</vt:lpstr>
      <vt:lpstr>Heveltica</vt:lpstr>
      <vt:lpstr>Office Theme</vt:lpstr>
      <vt:lpstr>PowerPoint Presentation</vt:lpstr>
      <vt:lpstr>PowerPoint Presentation</vt:lpstr>
      <vt:lpstr>PowerPoint Presentation</vt:lpstr>
      <vt:lpstr>PowerPoint Presentation</vt:lpstr>
      <vt:lpstr>PowerPoint Presentation</vt:lpstr>
      <vt:lpstr>Helping People to Have a Safe Place To Call Home</vt:lpstr>
      <vt:lpstr>PowerPoint Presentation</vt:lpstr>
      <vt:lpstr>PowerPoint Presentation</vt:lpstr>
      <vt:lpstr>PowerPoint Presentation</vt:lpstr>
      <vt:lpstr>PowerPoint Presentation</vt:lpstr>
      <vt:lpstr>PowerPoint Presentation</vt:lpstr>
      <vt:lpstr>Water Sanitation and Hygiene</vt:lpstr>
      <vt:lpstr>PowerPoint Presentation</vt:lpstr>
      <vt:lpstr>PowerPoint Presentation</vt:lpstr>
      <vt:lpstr>Our Work in Great Britain</vt:lpstr>
      <vt:lpstr>PowerPoint Presentation</vt:lpstr>
      <vt:lpstr>PowerPoint Presentation</vt:lpstr>
      <vt:lpstr>What else do Habitat for Humanity do?</vt:lpstr>
      <vt:lpstr>PowerPoint Presentation</vt:lpstr>
      <vt:lpstr>How You Can Get Involved</vt:lpstr>
      <vt:lpstr>Fundraise for us!</vt:lpstr>
      <vt:lpstr>Partner with Habitat for Humanity</vt:lpstr>
      <vt:lpstr>PowerPoint Presentation</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Jemma Reid</dc:creator>
  <cp:lastModifiedBy>447475209519</cp:lastModifiedBy>
  <cp:revision>33</cp:revision>
  <dcterms:created xsi:type="dcterms:W3CDTF">2018-01-31T10:59:58Z</dcterms:created>
  <dcterms:modified xsi:type="dcterms:W3CDTF">2023-01-05T12:30:29Z</dcterms:modified>
</cp:coreProperties>
</file>