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3"/>
  </p:notes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Arial MT Pro" charset="1" panose="020B0502020202020204"/>
      <p:regular r:id="rId16"/>
    </p:embeddedFont>
    <p:embeddedFont>
      <p:font typeface="Neue Haas Grotesk Text Pro 1" charset="1" panose="020B0804020202020204"/>
      <p:regular r:id="rId17"/>
    </p:embeddedFont>
    <p:embeddedFont>
      <p:font typeface="Neue Haas Grotesk Display Pro" charset="1" panose="020B0604020202020204"/>
      <p:regular r:id="rId19"/>
    </p:embeddedFont>
    <p:embeddedFont>
      <p:font typeface="Neue Haas Grotesk Text Pro 2" charset="1" panose="020B0504020202020204"/>
      <p:regular r:id="rId20"/>
    </p:embeddedFont>
    <p:embeddedFont>
      <p:font typeface="Canva Sans Bold" charset="1" panose="020B08030305010401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notesMasters/notesMaster1.xml" Type="http://schemas.openxmlformats.org/officeDocument/2006/relationships/notesMaster"/><Relationship Id="rId14" Target="theme/theme2.xml" Type="http://schemas.openxmlformats.org/officeDocument/2006/relationships/theme"/><Relationship Id="rId15" Target="notesSlides/notesSlide1.xml" Type="http://schemas.openxmlformats.org/officeDocument/2006/relationships/notesSlide"/><Relationship Id="rId16" Target="fonts/font16.fntdata" Type="http://schemas.openxmlformats.org/officeDocument/2006/relationships/font"/><Relationship Id="rId17" Target="fonts/font17.fntdata" Type="http://schemas.openxmlformats.org/officeDocument/2006/relationships/font"/><Relationship Id="rId18" Target="notesSlides/notesSlide2.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notesSlides/notesSlide3.xml" Type="http://schemas.openxmlformats.org/officeDocument/2006/relationships/notesSlide"/><Relationship Id="rId22" Target="fonts/font22.fntdata" Type="http://schemas.openxmlformats.org/officeDocument/2006/relationships/font"/><Relationship Id="rId23" Target="notesSlides/notesSlide4.xml" Type="http://schemas.openxmlformats.org/officeDocument/2006/relationships/notesSlide"/><Relationship Id="rId24" Target="notesSlides/notesSlide5.xml" Type="http://schemas.openxmlformats.org/officeDocument/2006/relationships/notesSlide"/><Relationship Id="rId25" Target="notesSlides/notesSlide6.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Feel free to top and tailor this presentation to fit your needs.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Each year their global projects increase access to housing for millions worldwide through direct construction, advocating for land rights, increasing access to finance for housing, and working to ensure homes and community infrastructure is more resilient to the devastating impact of climate change.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Habitat for Humanity has a vision of a world where everyone has a safe place to call home.</a:t>
            </a:r>
          </a:p>
          <a:p>
            <a:r>
              <a:rPr lang="en-US"/>
              <a:t/>
            </a:r>
          </a:p>
          <a:p>
            <a:r>
              <a:rPr lang="en-US"/>
              <a:t>The charity's vision in Great Britain is to create more homes for vulnerable people. Whether it's young people leaving the care system, refugees rebuilding their lives, or families struggling with the cost of living everyone deserves a place to call home.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funds you give will have a direct, tangible impact globally, now and in the long term.</a:t>
            </a:r>
          </a:p>
          <a:p>
            <a:r>
              <a:rPr lang="en-US"/>
              <a:t/>
            </a:r>
          </a:p>
          <a:p>
            <a:r>
              <a:rPr lang="en-US"/>
              <a:t>*It can be life-changing for both families and volunteers.</a:t>
            </a:r>
          </a:p>
          <a:p>
            <a:r>
              <a:rPr lang="en-US"/>
              <a:t/>
            </a:r>
          </a:p>
          <a:p>
            <a:r>
              <a:rPr lang="en-US"/>
              <a:t>*So, please support our fundraising efforts tonight</a:t>
            </a:r>
          </a:p>
          <a:p>
            <a:r>
              <a:rPr lang="en-US"/>
              <a:t>Get involved in future opportunities - come and talk to me!</a:t>
            </a:r>
          </a:p>
          <a:p>
            <a:r>
              <a:rPr lang="en-US"/>
              <a:t/>
            </a:r>
          </a:p>
          <a:p>
            <a:r>
              <a:rPr lang="en-US"/>
              <a:t>*Spread awareness not just of the problem, but that there are real solutions that all of us can support.</a:t>
            </a:r>
          </a:p>
          <a:p>
            <a:r>
              <a:rPr lang="en-US"/>
              <a:t/>
            </a:r>
          </a:p>
          <a:p>
            <a:r>
              <a:rPr lang="en-US"/>
              <a:t>*“Together, we don’t just build houses—we build futures.”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6.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64108" y="9439836"/>
            <a:ext cx="17423892" cy="847164"/>
            <a:chOff x="0" y="0"/>
            <a:chExt cx="23231856" cy="1129552"/>
          </a:xfrm>
        </p:grpSpPr>
        <p:sp>
          <p:nvSpPr>
            <p:cNvPr name="Freeform 3" id="3"/>
            <p:cNvSpPr/>
            <p:nvPr/>
          </p:nvSpPr>
          <p:spPr>
            <a:xfrm flipH="false" flipV="false" rot="0">
              <a:off x="0" y="0"/>
              <a:ext cx="23231856" cy="1129538"/>
            </a:xfrm>
            <a:custGeom>
              <a:avLst/>
              <a:gdLst/>
              <a:ahLst/>
              <a:cxnLst/>
              <a:rect r="r" b="b" t="t" l="l"/>
              <a:pathLst>
                <a:path h="1129538" w="23231856">
                  <a:moveTo>
                    <a:pt x="0" y="0"/>
                  </a:moveTo>
                  <a:lnTo>
                    <a:pt x="23231856" y="0"/>
                  </a:lnTo>
                  <a:lnTo>
                    <a:pt x="23231856" y="1129538"/>
                  </a:lnTo>
                  <a:lnTo>
                    <a:pt x="0" y="1129538"/>
                  </a:lnTo>
                  <a:close/>
                </a:path>
              </a:pathLst>
            </a:custGeom>
            <a:solidFill>
              <a:srgbClr val="0099CC"/>
            </a:solidFill>
          </p:spPr>
        </p:sp>
      </p:grpSp>
      <p:grpSp>
        <p:nvGrpSpPr>
          <p:cNvPr name="Group 4" id="4"/>
          <p:cNvGrpSpPr/>
          <p:nvPr/>
        </p:nvGrpSpPr>
        <p:grpSpPr>
          <a:xfrm rot="0">
            <a:off x="0" y="9439836"/>
            <a:ext cx="685800" cy="847164"/>
            <a:chOff x="0" y="0"/>
            <a:chExt cx="914400" cy="1129552"/>
          </a:xfrm>
        </p:grpSpPr>
        <p:sp>
          <p:nvSpPr>
            <p:cNvPr name="Freeform 5" id="5"/>
            <p:cNvSpPr/>
            <p:nvPr/>
          </p:nvSpPr>
          <p:spPr>
            <a:xfrm flipH="false" flipV="false" rot="0">
              <a:off x="0" y="0"/>
              <a:ext cx="914400" cy="1129538"/>
            </a:xfrm>
            <a:custGeom>
              <a:avLst/>
              <a:gdLst/>
              <a:ahLst/>
              <a:cxnLst/>
              <a:rect r="r" b="b" t="t" l="l"/>
              <a:pathLst>
                <a:path h="1129538" w="914400">
                  <a:moveTo>
                    <a:pt x="0" y="0"/>
                  </a:moveTo>
                  <a:lnTo>
                    <a:pt x="914400" y="0"/>
                  </a:lnTo>
                  <a:lnTo>
                    <a:pt x="914400" y="1129538"/>
                  </a:lnTo>
                  <a:lnTo>
                    <a:pt x="0" y="1129538"/>
                  </a:lnTo>
                  <a:close/>
                </a:path>
              </a:pathLst>
            </a:custGeom>
            <a:solidFill>
              <a:srgbClr val="C4D600"/>
            </a:solidFill>
          </p:spPr>
        </p:sp>
      </p:grpSp>
      <p:grpSp>
        <p:nvGrpSpPr>
          <p:cNvPr name="Group 6" id="6"/>
          <p:cNvGrpSpPr/>
          <p:nvPr/>
        </p:nvGrpSpPr>
        <p:grpSpPr>
          <a:xfrm rot="0">
            <a:off x="0" y="9439836"/>
            <a:ext cx="18288000" cy="847164"/>
            <a:chOff x="0" y="0"/>
            <a:chExt cx="24384000" cy="1129552"/>
          </a:xfrm>
        </p:grpSpPr>
        <p:sp>
          <p:nvSpPr>
            <p:cNvPr name="Freeform 7" id="7"/>
            <p:cNvSpPr/>
            <p:nvPr/>
          </p:nvSpPr>
          <p:spPr>
            <a:xfrm flipH="false" flipV="false" rot="0">
              <a:off x="0" y="0"/>
              <a:ext cx="24384000" cy="1129538"/>
            </a:xfrm>
            <a:custGeom>
              <a:avLst/>
              <a:gdLst/>
              <a:ahLst/>
              <a:cxnLst/>
              <a:rect r="r" b="b" t="t" l="l"/>
              <a:pathLst>
                <a:path h="1129538" w="24384000">
                  <a:moveTo>
                    <a:pt x="0" y="0"/>
                  </a:moveTo>
                  <a:lnTo>
                    <a:pt x="24384000" y="0"/>
                  </a:lnTo>
                  <a:lnTo>
                    <a:pt x="24384000" y="1129538"/>
                  </a:lnTo>
                  <a:lnTo>
                    <a:pt x="0" y="1129538"/>
                  </a:lnTo>
                  <a:close/>
                </a:path>
              </a:pathLst>
            </a:custGeom>
            <a:solidFill>
              <a:srgbClr val="C4D600"/>
            </a:solidFill>
          </p:spPr>
        </p:sp>
      </p:grpSp>
      <p:grpSp>
        <p:nvGrpSpPr>
          <p:cNvPr name="Group 8" id="8"/>
          <p:cNvGrpSpPr/>
          <p:nvPr/>
        </p:nvGrpSpPr>
        <p:grpSpPr>
          <a:xfrm rot="0">
            <a:off x="0" y="0"/>
            <a:ext cx="18288000" cy="9291918"/>
            <a:chOff x="0" y="0"/>
            <a:chExt cx="24384000" cy="12389224"/>
          </a:xfrm>
        </p:grpSpPr>
        <p:sp>
          <p:nvSpPr>
            <p:cNvPr name="Freeform 9" id="9"/>
            <p:cNvSpPr/>
            <p:nvPr/>
          </p:nvSpPr>
          <p:spPr>
            <a:xfrm flipH="false" flipV="false" rot="0">
              <a:off x="0" y="0"/>
              <a:ext cx="24384000" cy="12389231"/>
            </a:xfrm>
            <a:custGeom>
              <a:avLst/>
              <a:gdLst/>
              <a:ahLst/>
              <a:cxnLst/>
              <a:rect r="r" b="b" t="t" l="l"/>
              <a:pathLst>
                <a:path h="12389231" w="24384000">
                  <a:moveTo>
                    <a:pt x="0" y="0"/>
                  </a:moveTo>
                  <a:lnTo>
                    <a:pt x="24384000" y="0"/>
                  </a:lnTo>
                  <a:lnTo>
                    <a:pt x="24384000" y="12389231"/>
                  </a:lnTo>
                  <a:lnTo>
                    <a:pt x="0" y="12389231"/>
                  </a:lnTo>
                  <a:close/>
                </a:path>
              </a:pathLst>
            </a:custGeom>
            <a:solidFill>
              <a:srgbClr val="0099CC"/>
            </a:solidFill>
          </p:spPr>
        </p:sp>
      </p:grpSp>
      <p:grpSp>
        <p:nvGrpSpPr>
          <p:cNvPr name="Group 10" id="10"/>
          <p:cNvGrpSpPr>
            <a:grpSpLocks noChangeAspect="true"/>
          </p:cNvGrpSpPr>
          <p:nvPr/>
        </p:nvGrpSpPr>
        <p:grpSpPr>
          <a:xfrm rot="0">
            <a:off x="10231042" y="1842248"/>
            <a:ext cx="8056958" cy="7449671"/>
            <a:chOff x="0" y="0"/>
            <a:chExt cx="10742610" cy="9932894"/>
          </a:xfrm>
        </p:grpSpPr>
        <p:sp>
          <p:nvSpPr>
            <p:cNvPr name="Freeform 11" id="11"/>
            <p:cNvSpPr/>
            <p:nvPr/>
          </p:nvSpPr>
          <p:spPr>
            <a:xfrm flipH="false" flipV="false" rot="0">
              <a:off x="0" y="0"/>
              <a:ext cx="10742549" cy="9932924"/>
            </a:xfrm>
            <a:custGeom>
              <a:avLst/>
              <a:gdLst/>
              <a:ahLst/>
              <a:cxnLst/>
              <a:rect r="r" b="b" t="t" l="l"/>
              <a:pathLst>
                <a:path h="9932924" w="10742549">
                  <a:moveTo>
                    <a:pt x="0" y="0"/>
                  </a:moveTo>
                  <a:lnTo>
                    <a:pt x="10742549" y="0"/>
                  </a:lnTo>
                  <a:lnTo>
                    <a:pt x="10742549" y="9932924"/>
                  </a:lnTo>
                  <a:lnTo>
                    <a:pt x="0" y="9932924"/>
                  </a:lnTo>
                  <a:lnTo>
                    <a:pt x="0" y="0"/>
                  </a:lnTo>
                  <a:close/>
                </a:path>
              </a:pathLst>
            </a:custGeom>
            <a:blipFill>
              <a:blip r:embed="rId3"/>
              <a:stretch>
                <a:fillRect l="0" t="0" r="-17902" b="-7044"/>
              </a:stretch>
            </a:blipFill>
          </p:spPr>
        </p:sp>
      </p:grpSp>
      <p:sp>
        <p:nvSpPr>
          <p:cNvPr name="TextBox 12" id="12"/>
          <p:cNvSpPr txBox="true"/>
          <p:nvPr/>
        </p:nvSpPr>
        <p:spPr>
          <a:xfrm rot="0">
            <a:off x="17808892" y="8714821"/>
            <a:ext cx="731520" cy="315991"/>
          </a:xfrm>
          <a:prstGeom prst="rect">
            <a:avLst/>
          </a:prstGeom>
        </p:spPr>
        <p:txBody>
          <a:bodyPr anchor="t" rtlCol="false" tIns="0" lIns="0" bIns="0" rIns="0">
            <a:spAutoFit/>
          </a:bodyPr>
          <a:lstStyle/>
          <a:p>
            <a:pPr algn="l">
              <a:lnSpc>
                <a:spcPts val="1800"/>
              </a:lnSpc>
            </a:pPr>
            <a:r>
              <a:rPr lang="en-US" sz="1500">
                <a:solidFill>
                  <a:srgbClr val="FFFFFF"/>
                </a:solidFill>
                <a:latin typeface="Arial MT Pro"/>
                <a:ea typeface="Arial MT Pro"/>
                <a:cs typeface="Arial MT Pro"/>
                <a:sym typeface="Arial MT Pro"/>
              </a:rPr>
              <a:t>®</a:t>
            </a:r>
          </a:p>
        </p:txBody>
      </p:sp>
      <p:grpSp>
        <p:nvGrpSpPr>
          <p:cNvPr name="Group 13" id="13"/>
          <p:cNvGrpSpPr>
            <a:grpSpLocks noChangeAspect="true"/>
          </p:cNvGrpSpPr>
          <p:nvPr/>
        </p:nvGrpSpPr>
        <p:grpSpPr>
          <a:xfrm rot="0">
            <a:off x="871538" y="8306295"/>
            <a:ext cx="4498848" cy="723431"/>
            <a:chOff x="0" y="0"/>
            <a:chExt cx="5998464" cy="964574"/>
          </a:xfrm>
        </p:grpSpPr>
        <p:sp>
          <p:nvSpPr>
            <p:cNvPr name="Freeform 14" id="14" descr="A black background with a black square  AI-generated content may be incorrect."/>
            <p:cNvSpPr/>
            <p:nvPr/>
          </p:nvSpPr>
          <p:spPr>
            <a:xfrm flipH="false" flipV="false" rot="0">
              <a:off x="0" y="0"/>
              <a:ext cx="5998464" cy="964565"/>
            </a:xfrm>
            <a:custGeom>
              <a:avLst/>
              <a:gdLst/>
              <a:ahLst/>
              <a:cxnLst/>
              <a:rect r="r" b="b" t="t" l="l"/>
              <a:pathLst>
                <a:path h="964565" w="5998464">
                  <a:moveTo>
                    <a:pt x="0" y="0"/>
                  </a:moveTo>
                  <a:lnTo>
                    <a:pt x="5998464" y="0"/>
                  </a:lnTo>
                  <a:lnTo>
                    <a:pt x="5998464" y="964565"/>
                  </a:lnTo>
                  <a:lnTo>
                    <a:pt x="0" y="964565"/>
                  </a:lnTo>
                  <a:lnTo>
                    <a:pt x="0" y="0"/>
                  </a:lnTo>
                  <a:close/>
                </a:path>
              </a:pathLst>
            </a:custGeom>
            <a:blipFill>
              <a:blip r:embed="rId4"/>
              <a:stretch>
                <a:fillRect l="0" t="0" r="0" b="0"/>
              </a:stretch>
            </a:blipFill>
          </p:spPr>
        </p:sp>
      </p:grpSp>
      <p:sp>
        <p:nvSpPr>
          <p:cNvPr name="TextBox 15" id="15"/>
          <p:cNvSpPr txBox="true"/>
          <p:nvPr/>
        </p:nvSpPr>
        <p:spPr>
          <a:xfrm rot="0">
            <a:off x="685800" y="2466326"/>
            <a:ext cx="9468715" cy="4206867"/>
          </a:xfrm>
          <a:prstGeom prst="rect">
            <a:avLst/>
          </a:prstGeom>
        </p:spPr>
        <p:txBody>
          <a:bodyPr anchor="t" rtlCol="false" tIns="0" lIns="0" bIns="0" rIns="0">
            <a:spAutoFit/>
          </a:bodyPr>
          <a:lstStyle/>
          <a:p>
            <a:pPr algn="ctr" marL="0" indent="0" lvl="0">
              <a:lnSpc>
                <a:spcPts val="11200"/>
              </a:lnSpc>
              <a:spcBef>
                <a:spcPct val="0"/>
              </a:spcBef>
            </a:pPr>
            <a:r>
              <a:rPr lang="en-US" b="true" sz="8000">
                <a:solidFill>
                  <a:srgbClr val="FFFFFF"/>
                </a:solidFill>
                <a:latin typeface="Neue Haas Grotesk Text Pro 1"/>
                <a:ea typeface="Neue Haas Grotesk Text Pro 1"/>
                <a:cs typeface="Neue Haas Grotesk Text Pro 1"/>
                <a:sym typeface="Neue Haas Grotesk Text Pro 1"/>
              </a:rPr>
              <a:t>Habitat for Humanity Great Britain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64108" y="9439836"/>
            <a:ext cx="17423892" cy="847164"/>
            <a:chOff x="0" y="0"/>
            <a:chExt cx="23231856" cy="1129552"/>
          </a:xfrm>
        </p:grpSpPr>
        <p:sp>
          <p:nvSpPr>
            <p:cNvPr name="Freeform 3" id="3"/>
            <p:cNvSpPr/>
            <p:nvPr/>
          </p:nvSpPr>
          <p:spPr>
            <a:xfrm flipH="false" flipV="false" rot="0">
              <a:off x="0" y="0"/>
              <a:ext cx="23231856" cy="1129538"/>
            </a:xfrm>
            <a:custGeom>
              <a:avLst/>
              <a:gdLst/>
              <a:ahLst/>
              <a:cxnLst/>
              <a:rect r="r" b="b" t="t" l="l"/>
              <a:pathLst>
                <a:path h="1129538" w="23231856">
                  <a:moveTo>
                    <a:pt x="0" y="0"/>
                  </a:moveTo>
                  <a:lnTo>
                    <a:pt x="23231856" y="0"/>
                  </a:lnTo>
                  <a:lnTo>
                    <a:pt x="23231856" y="1129538"/>
                  </a:lnTo>
                  <a:lnTo>
                    <a:pt x="0" y="1129538"/>
                  </a:lnTo>
                  <a:close/>
                </a:path>
              </a:pathLst>
            </a:custGeom>
            <a:solidFill>
              <a:srgbClr val="0099CC"/>
            </a:solidFill>
          </p:spPr>
        </p:sp>
      </p:grpSp>
      <p:grpSp>
        <p:nvGrpSpPr>
          <p:cNvPr name="Group 4" id="4"/>
          <p:cNvGrpSpPr/>
          <p:nvPr/>
        </p:nvGrpSpPr>
        <p:grpSpPr>
          <a:xfrm rot="0">
            <a:off x="0" y="9439836"/>
            <a:ext cx="685800" cy="847164"/>
            <a:chOff x="0" y="0"/>
            <a:chExt cx="914400" cy="1129552"/>
          </a:xfrm>
        </p:grpSpPr>
        <p:sp>
          <p:nvSpPr>
            <p:cNvPr name="Freeform 5" id="5"/>
            <p:cNvSpPr/>
            <p:nvPr/>
          </p:nvSpPr>
          <p:spPr>
            <a:xfrm flipH="false" flipV="false" rot="0">
              <a:off x="0" y="0"/>
              <a:ext cx="914400" cy="1129538"/>
            </a:xfrm>
            <a:custGeom>
              <a:avLst/>
              <a:gdLst/>
              <a:ahLst/>
              <a:cxnLst/>
              <a:rect r="r" b="b" t="t" l="l"/>
              <a:pathLst>
                <a:path h="1129538" w="914400">
                  <a:moveTo>
                    <a:pt x="0" y="0"/>
                  </a:moveTo>
                  <a:lnTo>
                    <a:pt x="914400" y="0"/>
                  </a:lnTo>
                  <a:lnTo>
                    <a:pt x="914400" y="1129538"/>
                  </a:lnTo>
                  <a:lnTo>
                    <a:pt x="0" y="1129538"/>
                  </a:lnTo>
                  <a:close/>
                </a:path>
              </a:pathLst>
            </a:custGeom>
            <a:solidFill>
              <a:srgbClr val="C4D600"/>
            </a:solidFill>
          </p:spPr>
        </p:sp>
      </p:grpSp>
      <p:grpSp>
        <p:nvGrpSpPr>
          <p:cNvPr name="Group 6" id="6"/>
          <p:cNvGrpSpPr/>
          <p:nvPr/>
        </p:nvGrpSpPr>
        <p:grpSpPr>
          <a:xfrm rot="0">
            <a:off x="0" y="9439836"/>
            <a:ext cx="18288000" cy="847164"/>
            <a:chOff x="0" y="0"/>
            <a:chExt cx="24384000" cy="1129552"/>
          </a:xfrm>
        </p:grpSpPr>
        <p:sp>
          <p:nvSpPr>
            <p:cNvPr name="Freeform 7" id="7"/>
            <p:cNvSpPr/>
            <p:nvPr/>
          </p:nvSpPr>
          <p:spPr>
            <a:xfrm flipH="false" flipV="false" rot="0">
              <a:off x="0" y="0"/>
              <a:ext cx="24384000" cy="1129538"/>
            </a:xfrm>
            <a:custGeom>
              <a:avLst/>
              <a:gdLst/>
              <a:ahLst/>
              <a:cxnLst/>
              <a:rect r="r" b="b" t="t" l="l"/>
              <a:pathLst>
                <a:path h="1129538" w="24384000">
                  <a:moveTo>
                    <a:pt x="24384000" y="0"/>
                  </a:moveTo>
                  <a:lnTo>
                    <a:pt x="0" y="0"/>
                  </a:lnTo>
                  <a:lnTo>
                    <a:pt x="0" y="1129538"/>
                  </a:lnTo>
                  <a:lnTo>
                    <a:pt x="24384000" y="1129538"/>
                  </a:lnTo>
                  <a:close/>
                </a:path>
              </a:pathLst>
            </a:custGeom>
            <a:solidFill>
              <a:srgbClr val="C4D600"/>
            </a:solidFill>
          </p:spPr>
        </p:sp>
      </p:grpSp>
      <p:sp>
        <p:nvSpPr>
          <p:cNvPr name="Freeform 8" id="8"/>
          <p:cNvSpPr/>
          <p:nvPr/>
        </p:nvSpPr>
        <p:spPr>
          <a:xfrm flipH="false" flipV="false" rot="0">
            <a:off x="8056184" y="1575435"/>
            <a:ext cx="9725868" cy="6483912"/>
          </a:xfrm>
          <a:custGeom>
            <a:avLst/>
            <a:gdLst/>
            <a:ahLst/>
            <a:cxnLst/>
            <a:rect r="r" b="b" t="t" l="l"/>
            <a:pathLst>
              <a:path h="6483912" w="9725868">
                <a:moveTo>
                  <a:pt x="0" y="0"/>
                </a:moveTo>
                <a:lnTo>
                  <a:pt x="9725868" y="0"/>
                </a:lnTo>
                <a:lnTo>
                  <a:pt x="9725868" y="6483912"/>
                </a:lnTo>
                <a:lnTo>
                  <a:pt x="0" y="6483912"/>
                </a:lnTo>
                <a:lnTo>
                  <a:pt x="0" y="0"/>
                </a:lnTo>
                <a:close/>
              </a:path>
            </a:pathLst>
          </a:custGeom>
          <a:blipFill>
            <a:blip r:embed="rId3"/>
            <a:stretch>
              <a:fillRect l="0" t="0" r="0" b="0"/>
            </a:stretch>
          </a:blipFill>
        </p:spPr>
      </p:sp>
      <p:sp>
        <p:nvSpPr>
          <p:cNvPr name="TextBox 9" id="9"/>
          <p:cNvSpPr txBox="true"/>
          <p:nvPr/>
        </p:nvSpPr>
        <p:spPr>
          <a:xfrm rot="0">
            <a:off x="685800" y="205740"/>
            <a:ext cx="4646176" cy="1369695"/>
          </a:xfrm>
          <a:prstGeom prst="rect">
            <a:avLst/>
          </a:prstGeom>
        </p:spPr>
        <p:txBody>
          <a:bodyPr anchor="t" rtlCol="false" tIns="0" lIns="0" bIns="0" rIns="0">
            <a:spAutoFit/>
          </a:bodyPr>
          <a:lstStyle/>
          <a:p>
            <a:pPr algn="ctr">
              <a:lnSpc>
                <a:spcPts val="10080"/>
              </a:lnSpc>
            </a:pPr>
            <a:r>
              <a:rPr lang="en-US" sz="7200">
                <a:solidFill>
                  <a:srgbClr val="000000"/>
                </a:solidFill>
                <a:latin typeface="Neue Haas Grotesk Display Pro"/>
                <a:ea typeface="Neue Haas Grotesk Display Pro"/>
                <a:cs typeface="Neue Haas Grotesk Display Pro"/>
                <a:sym typeface="Neue Haas Grotesk Display Pro"/>
              </a:rPr>
              <a:t>Who we are</a:t>
            </a:r>
          </a:p>
        </p:txBody>
      </p:sp>
      <p:sp>
        <p:nvSpPr>
          <p:cNvPr name="TextBox 10" id="10"/>
          <p:cNvSpPr txBox="true"/>
          <p:nvPr/>
        </p:nvSpPr>
        <p:spPr>
          <a:xfrm rot="0">
            <a:off x="864108" y="1862649"/>
            <a:ext cx="6864980" cy="5033645"/>
          </a:xfrm>
          <a:prstGeom prst="rect">
            <a:avLst/>
          </a:prstGeom>
        </p:spPr>
        <p:txBody>
          <a:bodyPr anchor="t" rtlCol="false" tIns="0" lIns="0" bIns="0" rIns="0">
            <a:spAutoFit/>
          </a:bodyPr>
          <a:lstStyle/>
          <a:p>
            <a:pPr algn="l">
              <a:lnSpc>
                <a:spcPts val="4480"/>
              </a:lnSpc>
            </a:pPr>
            <a:r>
              <a:rPr lang="en-US" sz="3200">
                <a:solidFill>
                  <a:srgbClr val="000000"/>
                </a:solidFill>
                <a:latin typeface="Neue Haas Grotesk Text Pro 2"/>
                <a:ea typeface="Neue Haas Grotesk Text Pro 2"/>
                <a:cs typeface="Neue Haas Grotesk Text Pro 2"/>
                <a:sym typeface="Neue Haas Grotesk Text Pro 2"/>
              </a:rPr>
              <a:t>Habitat for Humanity is one of the worl</a:t>
            </a:r>
            <a:r>
              <a:rPr lang="en-US" sz="3200">
                <a:solidFill>
                  <a:srgbClr val="000000"/>
                </a:solidFill>
                <a:latin typeface="Neue Haas Grotesk Text Pro 2"/>
                <a:ea typeface="Neue Haas Grotesk Text Pro 2"/>
                <a:cs typeface="Neue Haas Grotesk Text Pro 2"/>
                <a:sym typeface="Neue Haas Grotesk Text Pro 2"/>
              </a:rPr>
              <a:t>d's leading housing charities.</a:t>
            </a:r>
          </a:p>
          <a:p>
            <a:pPr algn="l">
              <a:lnSpc>
                <a:spcPts val="4480"/>
              </a:lnSpc>
            </a:pPr>
            <a:r>
              <a:rPr lang="en-US" sz="3200">
                <a:solidFill>
                  <a:srgbClr val="000000"/>
                </a:solidFill>
                <a:latin typeface="Neue Haas Grotesk Text Pro 2"/>
                <a:ea typeface="Neue Haas Grotesk Text Pro 2"/>
                <a:cs typeface="Neue Haas Grotesk Text Pro 2"/>
                <a:sym typeface="Neue Haas Grotesk Text Pro 2"/>
              </a:rPr>
              <a:t> </a:t>
            </a:r>
          </a:p>
          <a:p>
            <a:pPr algn="l">
              <a:lnSpc>
                <a:spcPts val="4480"/>
              </a:lnSpc>
            </a:pPr>
            <a:r>
              <a:rPr lang="en-US" sz="3200">
                <a:solidFill>
                  <a:srgbClr val="000000"/>
                </a:solidFill>
                <a:latin typeface="Neue Haas Grotesk Text Pro 2"/>
                <a:ea typeface="Neue Haas Grotesk Text Pro 2"/>
                <a:cs typeface="Neue Haas Grotesk Text Pro 2"/>
                <a:sym typeface="Neue Haas Grotesk Text Pro 2"/>
              </a:rPr>
              <a:t>Since our founding in 1976, together we have helped more than 62 million people globally build their futures on their own terms through access to decent housing in more than 60 countries worldwide.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64108" y="9439836"/>
            <a:ext cx="17423892" cy="847164"/>
            <a:chOff x="0" y="0"/>
            <a:chExt cx="23231856" cy="1129552"/>
          </a:xfrm>
        </p:grpSpPr>
        <p:sp>
          <p:nvSpPr>
            <p:cNvPr name="Freeform 3" id="3"/>
            <p:cNvSpPr/>
            <p:nvPr/>
          </p:nvSpPr>
          <p:spPr>
            <a:xfrm flipH="false" flipV="false" rot="0">
              <a:off x="0" y="0"/>
              <a:ext cx="23231856" cy="1129538"/>
            </a:xfrm>
            <a:custGeom>
              <a:avLst/>
              <a:gdLst/>
              <a:ahLst/>
              <a:cxnLst/>
              <a:rect r="r" b="b" t="t" l="l"/>
              <a:pathLst>
                <a:path h="1129538" w="23231856">
                  <a:moveTo>
                    <a:pt x="0" y="0"/>
                  </a:moveTo>
                  <a:lnTo>
                    <a:pt x="23231856" y="0"/>
                  </a:lnTo>
                  <a:lnTo>
                    <a:pt x="23231856" y="1129538"/>
                  </a:lnTo>
                  <a:lnTo>
                    <a:pt x="0" y="1129538"/>
                  </a:lnTo>
                  <a:close/>
                </a:path>
              </a:pathLst>
            </a:custGeom>
            <a:solidFill>
              <a:srgbClr val="0099CC"/>
            </a:solidFill>
          </p:spPr>
        </p:sp>
      </p:grpSp>
      <p:grpSp>
        <p:nvGrpSpPr>
          <p:cNvPr name="Group 4" id="4"/>
          <p:cNvGrpSpPr/>
          <p:nvPr/>
        </p:nvGrpSpPr>
        <p:grpSpPr>
          <a:xfrm rot="0">
            <a:off x="0" y="9439836"/>
            <a:ext cx="685800" cy="847164"/>
            <a:chOff x="0" y="0"/>
            <a:chExt cx="914400" cy="1129552"/>
          </a:xfrm>
        </p:grpSpPr>
        <p:sp>
          <p:nvSpPr>
            <p:cNvPr name="Freeform 5" id="5"/>
            <p:cNvSpPr/>
            <p:nvPr/>
          </p:nvSpPr>
          <p:spPr>
            <a:xfrm flipH="false" flipV="false" rot="0">
              <a:off x="0" y="0"/>
              <a:ext cx="914400" cy="1129538"/>
            </a:xfrm>
            <a:custGeom>
              <a:avLst/>
              <a:gdLst/>
              <a:ahLst/>
              <a:cxnLst/>
              <a:rect r="r" b="b" t="t" l="l"/>
              <a:pathLst>
                <a:path h="1129538" w="914400">
                  <a:moveTo>
                    <a:pt x="0" y="0"/>
                  </a:moveTo>
                  <a:lnTo>
                    <a:pt x="914400" y="0"/>
                  </a:lnTo>
                  <a:lnTo>
                    <a:pt x="914400" y="1129538"/>
                  </a:lnTo>
                  <a:lnTo>
                    <a:pt x="0" y="1129538"/>
                  </a:lnTo>
                  <a:close/>
                </a:path>
              </a:pathLst>
            </a:custGeom>
            <a:solidFill>
              <a:srgbClr val="C4D600"/>
            </a:solidFill>
          </p:spPr>
        </p:sp>
      </p:grpSp>
      <p:grpSp>
        <p:nvGrpSpPr>
          <p:cNvPr name="Group 6" id="6"/>
          <p:cNvGrpSpPr/>
          <p:nvPr/>
        </p:nvGrpSpPr>
        <p:grpSpPr>
          <a:xfrm rot="0">
            <a:off x="0" y="9439836"/>
            <a:ext cx="18288000" cy="847164"/>
            <a:chOff x="0" y="0"/>
            <a:chExt cx="24384000" cy="1129552"/>
          </a:xfrm>
        </p:grpSpPr>
        <p:sp>
          <p:nvSpPr>
            <p:cNvPr name="Freeform 7" id="7"/>
            <p:cNvSpPr/>
            <p:nvPr/>
          </p:nvSpPr>
          <p:spPr>
            <a:xfrm flipH="false" flipV="false" rot="0">
              <a:off x="0" y="0"/>
              <a:ext cx="24384000" cy="1129538"/>
            </a:xfrm>
            <a:custGeom>
              <a:avLst/>
              <a:gdLst/>
              <a:ahLst/>
              <a:cxnLst/>
              <a:rect r="r" b="b" t="t" l="l"/>
              <a:pathLst>
                <a:path h="1129538" w="24384000">
                  <a:moveTo>
                    <a:pt x="24384000" y="0"/>
                  </a:moveTo>
                  <a:lnTo>
                    <a:pt x="0" y="0"/>
                  </a:lnTo>
                  <a:lnTo>
                    <a:pt x="0" y="1129538"/>
                  </a:lnTo>
                  <a:lnTo>
                    <a:pt x="24384000" y="1129538"/>
                  </a:lnTo>
                  <a:close/>
                </a:path>
              </a:pathLst>
            </a:custGeom>
            <a:solidFill>
              <a:srgbClr val="C4D600"/>
            </a:solidFill>
          </p:spPr>
        </p:sp>
      </p:grpSp>
      <p:sp>
        <p:nvSpPr>
          <p:cNvPr name="TextBox 8" id="8"/>
          <p:cNvSpPr txBox="true"/>
          <p:nvPr/>
        </p:nvSpPr>
        <p:spPr>
          <a:xfrm rot="0">
            <a:off x="342900" y="24765"/>
            <a:ext cx="4383722" cy="1369695"/>
          </a:xfrm>
          <a:prstGeom prst="rect">
            <a:avLst/>
          </a:prstGeom>
        </p:spPr>
        <p:txBody>
          <a:bodyPr anchor="t" rtlCol="false" tIns="0" lIns="0" bIns="0" rIns="0">
            <a:spAutoFit/>
          </a:bodyPr>
          <a:lstStyle/>
          <a:p>
            <a:pPr algn="l">
              <a:lnSpc>
                <a:spcPts val="10080"/>
              </a:lnSpc>
            </a:pPr>
            <a:r>
              <a:rPr lang="en-US" sz="7200">
                <a:solidFill>
                  <a:srgbClr val="000000"/>
                </a:solidFill>
                <a:latin typeface="Neue Haas Grotesk Display Pro"/>
                <a:ea typeface="Neue Haas Grotesk Display Pro"/>
                <a:cs typeface="Neue Haas Grotesk Display Pro"/>
                <a:sym typeface="Neue Haas Grotesk Display Pro"/>
              </a:rPr>
              <a:t>Our vision</a:t>
            </a:r>
          </a:p>
        </p:txBody>
      </p:sp>
      <p:sp>
        <p:nvSpPr>
          <p:cNvPr name="TextBox 9" id="9"/>
          <p:cNvSpPr txBox="true"/>
          <p:nvPr/>
        </p:nvSpPr>
        <p:spPr>
          <a:xfrm rot="0">
            <a:off x="3320594" y="8413065"/>
            <a:ext cx="12510919" cy="537845"/>
          </a:xfrm>
          <a:prstGeom prst="rect">
            <a:avLst/>
          </a:prstGeom>
        </p:spPr>
        <p:txBody>
          <a:bodyPr anchor="t" rtlCol="false" tIns="0" lIns="0" bIns="0" rIns="0">
            <a:spAutoFit/>
          </a:bodyPr>
          <a:lstStyle/>
          <a:p>
            <a:pPr algn="l">
              <a:lnSpc>
                <a:spcPts val="4480"/>
              </a:lnSpc>
            </a:pPr>
            <a:r>
              <a:rPr lang="en-US" sz="3200" b="true">
                <a:solidFill>
                  <a:srgbClr val="000000"/>
                </a:solidFill>
                <a:latin typeface="Canva Sans Bold"/>
                <a:ea typeface="Canva Sans Bold"/>
                <a:cs typeface="Canva Sans Bold"/>
                <a:sym typeface="Canva Sans Bold"/>
              </a:rPr>
              <a:t>Our</a:t>
            </a:r>
            <a:r>
              <a:rPr lang="en-US" b="true" sz="3200">
                <a:solidFill>
                  <a:srgbClr val="000000"/>
                </a:solidFill>
                <a:latin typeface="Canva Sans Bold"/>
                <a:ea typeface="Canva Sans Bold"/>
                <a:cs typeface="Canva Sans Bold"/>
                <a:sym typeface="Canva Sans Bold"/>
              </a:rPr>
              <a:t> vision is a world where everyone has a decent place to live</a:t>
            </a:r>
          </a:p>
        </p:txBody>
      </p:sp>
      <p:sp>
        <p:nvSpPr>
          <p:cNvPr name="Freeform 10" id="10"/>
          <p:cNvSpPr/>
          <p:nvPr/>
        </p:nvSpPr>
        <p:spPr>
          <a:xfrm flipH="false" flipV="false" rot="0">
            <a:off x="2411932" y="1609976"/>
            <a:ext cx="14328244" cy="6644723"/>
          </a:xfrm>
          <a:custGeom>
            <a:avLst/>
            <a:gdLst/>
            <a:ahLst/>
            <a:cxnLst/>
            <a:rect r="r" b="b" t="t" l="l"/>
            <a:pathLst>
              <a:path h="6644723" w="14328244">
                <a:moveTo>
                  <a:pt x="0" y="0"/>
                </a:moveTo>
                <a:lnTo>
                  <a:pt x="14328244" y="0"/>
                </a:lnTo>
                <a:lnTo>
                  <a:pt x="14328244" y="6644723"/>
                </a:lnTo>
                <a:lnTo>
                  <a:pt x="0" y="6644723"/>
                </a:lnTo>
                <a:lnTo>
                  <a:pt x="0" y="0"/>
                </a:lnTo>
                <a:close/>
              </a:path>
            </a:pathLst>
          </a:custGeom>
          <a:blipFill>
            <a:blip r:embed="rId3"/>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864108" y="9439836"/>
            <a:ext cx="17423892" cy="847164"/>
            <a:chOff x="0" y="0"/>
            <a:chExt cx="23231856" cy="1129552"/>
          </a:xfrm>
        </p:grpSpPr>
        <p:sp>
          <p:nvSpPr>
            <p:cNvPr name="Freeform 3" id="3"/>
            <p:cNvSpPr/>
            <p:nvPr/>
          </p:nvSpPr>
          <p:spPr>
            <a:xfrm flipH="false" flipV="false" rot="0">
              <a:off x="0" y="0"/>
              <a:ext cx="23231856" cy="1129538"/>
            </a:xfrm>
            <a:custGeom>
              <a:avLst/>
              <a:gdLst/>
              <a:ahLst/>
              <a:cxnLst/>
              <a:rect r="r" b="b" t="t" l="l"/>
              <a:pathLst>
                <a:path h="1129538" w="23231856">
                  <a:moveTo>
                    <a:pt x="0" y="0"/>
                  </a:moveTo>
                  <a:lnTo>
                    <a:pt x="23231856" y="0"/>
                  </a:lnTo>
                  <a:lnTo>
                    <a:pt x="23231856" y="1129538"/>
                  </a:lnTo>
                  <a:lnTo>
                    <a:pt x="0" y="1129538"/>
                  </a:lnTo>
                  <a:close/>
                </a:path>
              </a:pathLst>
            </a:custGeom>
            <a:solidFill>
              <a:srgbClr val="0099CC"/>
            </a:solidFill>
          </p:spPr>
        </p:sp>
      </p:grpSp>
      <p:grpSp>
        <p:nvGrpSpPr>
          <p:cNvPr name="Group 4" id="4"/>
          <p:cNvGrpSpPr/>
          <p:nvPr/>
        </p:nvGrpSpPr>
        <p:grpSpPr>
          <a:xfrm rot="0">
            <a:off x="0" y="9439836"/>
            <a:ext cx="685800" cy="847164"/>
            <a:chOff x="0" y="0"/>
            <a:chExt cx="914400" cy="1129552"/>
          </a:xfrm>
        </p:grpSpPr>
        <p:sp>
          <p:nvSpPr>
            <p:cNvPr name="Freeform 5" id="5"/>
            <p:cNvSpPr/>
            <p:nvPr/>
          </p:nvSpPr>
          <p:spPr>
            <a:xfrm flipH="false" flipV="false" rot="0">
              <a:off x="0" y="0"/>
              <a:ext cx="914400" cy="1129538"/>
            </a:xfrm>
            <a:custGeom>
              <a:avLst/>
              <a:gdLst/>
              <a:ahLst/>
              <a:cxnLst/>
              <a:rect r="r" b="b" t="t" l="l"/>
              <a:pathLst>
                <a:path h="1129538" w="914400">
                  <a:moveTo>
                    <a:pt x="0" y="0"/>
                  </a:moveTo>
                  <a:lnTo>
                    <a:pt x="914400" y="0"/>
                  </a:lnTo>
                  <a:lnTo>
                    <a:pt x="914400" y="1129538"/>
                  </a:lnTo>
                  <a:lnTo>
                    <a:pt x="0" y="1129538"/>
                  </a:lnTo>
                  <a:close/>
                </a:path>
              </a:pathLst>
            </a:custGeom>
            <a:solidFill>
              <a:srgbClr val="C4D600"/>
            </a:solidFill>
          </p:spPr>
        </p:sp>
      </p:grpSp>
      <p:grpSp>
        <p:nvGrpSpPr>
          <p:cNvPr name="Group 6" id="6"/>
          <p:cNvGrpSpPr/>
          <p:nvPr/>
        </p:nvGrpSpPr>
        <p:grpSpPr>
          <a:xfrm rot="0">
            <a:off x="0" y="9439836"/>
            <a:ext cx="18288000" cy="847164"/>
            <a:chOff x="0" y="0"/>
            <a:chExt cx="24384000" cy="1129552"/>
          </a:xfrm>
        </p:grpSpPr>
        <p:sp>
          <p:nvSpPr>
            <p:cNvPr name="Freeform 7" id="7"/>
            <p:cNvSpPr/>
            <p:nvPr/>
          </p:nvSpPr>
          <p:spPr>
            <a:xfrm flipH="false" flipV="false" rot="0">
              <a:off x="0" y="0"/>
              <a:ext cx="24384000" cy="1129538"/>
            </a:xfrm>
            <a:custGeom>
              <a:avLst/>
              <a:gdLst/>
              <a:ahLst/>
              <a:cxnLst/>
              <a:rect r="r" b="b" t="t" l="l"/>
              <a:pathLst>
                <a:path h="1129538" w="24384000">
                  <a:moveTo>
                    <a:pt x="24384000" y="0"/>
                  </a:moveTo>
                  <a:lnTo>
                    <a:pt x="0" y="0"/>
                  </a:lnTo>
                  <a:lnTo>
                    <a:pt x="0" y="1129538"/>
                  </a:lnTo>
                  <a:lnTo>
                    <a:pt x="24384000" y="1129538"/>
                  </a:lnTo>
                  <a:close/>
                </a:path>
              </a:pathLst>
            </a:custGeom>
            <a:solidFill>
              <a:srgbClr val="C4D600"/>
            </a:solidFill>
          </p:spPr>
        </p:sp>
      </p:grpSp>
      <p:sp>
        <p:nvSpPr>
          <p:cNvPr name="TextBox 8" id="8"/>
          <p:cNvSpPr txBox="true"/>
          <p:nvPr/>
        </p:nvSpPr>
        <p:spPr>
          <a:xfrm rot="0">
            <a:off x="342900" y="2289788"/>
            <a:ext cx="6317545" cy="4930775"/>
          </a:xfrm>
          <a:prstGeom prst="rect">
            <a:avLst/>
          </a:prstGeom>
        </p:spPr>
        <p:txBody>
          <a:bodyPr anchor="t" rtlCol="false" tIns="0" lIns="0" bIns="0" rIns="0">
            <a:spAutoFit/>
          </a:bodyPr>
          <a:lstStyle/>
          <a:p>
            <a:pPr algn="l" marL="755651" indent="-377825" lvl="1">
              <a:lnSpc>
                <a:spcPts val="4900"/>
              </a:lnSpc>
              <a:buFont typeface="Arial"/>
              <a:buChar char="•"/>
            </a:pPr>
            <a:r>
              <a:rPr lang="en-US" sz="3500">
                <a:solidFill>
                  <a:srgbClr val="000000"/>
                </a:solidFill>
                <a:latin typeface="Neue Haas Grotesk Text Pro 2"/>
                <a:ea typeface="Neue Haas Grotesk Text Pro 2"/>
                <a:cs typeface="Neue Haas Grotesk Text Pro 2"/>
                <a:sym typeface="Neue Haas Grotesk Text Pro 2"/>
              </a:rPr>
              <a:t>Use this space to add additional information about what you are fundraising for and why you have chosen to fundraise</a:t>
            </a:r>
          </a:p>
          <a:p>
            <a:pPr algn="l" marL="755651" indent="-377825" lvl="1">
              <a:lnSpc>
                <a:spcPts val="4900"/>
              </a:lnSpc>
              <a:buFont typeface="Arial"/>
              <a:buChar char="•"/>
            </a:pPr>
            <a:r>
              <a:rPr lang="en-US" sz="3500">
                <a:solidFill>
                  <a:srgbClr val="000000"/>
                </a:solidFill>
                <a:latin typeface="Neue Haas Grotesk Text Pro 2"/>
                <a:ea typeface="Neue Haas Grotesk Text Pro 2"/>
                <a:cs typeface="Neue Haas Grotesk Text Pro 2"/>
                <a:sym typeface="Neue Haas Grotesk Text Pro 2"/>
              </a:rPr>
              <a:t>Don’t forget to add some photos!</a:t>
            </a:r>
          </a:p>
        </p:txBody>
      </p:sp>
      <p:sp>
        <p:nvSpPr>
          <p:cNvPr name="TextBox 9" id="9"/>
          <p:cNvSpPr txBox="true"/>
          <p:nvPr/>
        </p:nvSpPr>
        <p:spPr>
          <a:xfrm rot="0">
            <a:off x="342900" y="254666"/>
            <a:ext cx="9068745" cy="1739900"/>
          </a:xfrm>
          <a:prstGeom prst="rect">
            <a:avLst/>
          </a:prstGeom>
        </p:spPr>
        <p:txBody>
          <a:bodyPr anchor="t" rtlCol="false" tIns="0" lIns="0" bIns="0" rIns="0">
            <a:spAutoFit/>
          </a:bodyPr>
          <a:lstStyle/>
          <a:p>
            <a:pPr algn="l" marL="0" indent="0" lvl="0">
              <a:lnSpc>
                <a:spcPts val="7000"/>
              </a:lnSpc>
              <a:spcBef>
                <a:spcPct val="0"/>
              </a:spcBef>
            </a:pPr>
            <a:r>
              <a:rPr lang="en-US" b="true" sz="5000">
                <a:solidFill>
                  <a:srgbClr val="000000"/>
                </a:solidFill>
                <a:latin typeface="Neue Haas Grotesk Text Pro 1"/>
                <a:ea typeface="Neue Haas Grotesk Text Pro 1"/>
                <a:cs typeface="Neue Haas Grotesk Text Pro 1"/>
                <a:sym typeface="Neue Haas Grotesk Text Pro 1"/>
              </a:rPr>
              <a:t>Your project, build or reason for fundraising</a:t>
            </a: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864108" y="9439836"/>
            <a:ext cx="17423892" cy="847164"/>
            <a:chOff x="0" y="0"/>
            <a:chExt cx="23231856" cy="1129552"/>
          </a:xfrm>
        </p:grpSpPr>
        <p:sp>
          <p:nvSpPr>
            <p:cNvPr name="Freeform 3" id="3"/>
            <p:cNvSpPr/>
            <p:nvPr/>
          </p:nvSpPr>
          <p:spPr>
            <a:xfrm flipH="false" flipV="false" rot="0">
              <a:off x="0" y="0"/>
              <a:ext cx="23231856" cy="1129538"/>
            </a:xfrm>
            <a:custGeom>
              <a:avLst/>
              <a:gdLst/>
              <a:ahLst/>
              <a:cxnLst/>
              <a:rect r="r" b="b" t="t" l="l"/>
              <a:pathLst>
                <a:path h="1129538" w="23231856">
                  <a:moveTo>
                    <a:pt x="0" y="0"/>
                  </a:moveTo>
                  <a:lnTo>
                    <a:pt x="23231856" y="0"/>
                  </a:lnTo>
                  <a:lnTo>
                    <a:pt x="23231856" y="1129538"/>
                  </a:lnTo>
                  <a:lnTo>
                    <a:pt x="0" y="1129538"/>
                  </a:lnTo>
                  <a:close/>
                </a:path>
              </a:pathLst>
            </a:custGeom>
            <a:solidFill>
              <a:srgbClr val="0099CC"/>
            </a:solidFill>
          </p:spPr>
        </p:sp>
      </p:grpSp>
      <p:grpSp>
        <p:nvGrpSpPr>
          <p:cNvPr name="Group 4" id="4"/>
          <p:cNvGrpSpPr/>
          <p:nvPr/>
        </p:nvGrpSpPr>
        <p:grpSpPr>
          <a:xfrm rot="0">
            <a:off x="0" y="9439836"/>
            <a:ext cx="685800" cy="847164"/>
            <a:chOff x="0" y="0"/>
            <a:chExt cx="914400" cy="1129552"/>
          </a:xfrm>
        </p:grpSpPr>
        <p:sp>
          <p:nvSpPr>
            <p:cNvPr name="Freeform 5" id="5"/>
            <p:cNvSpPr/>
            <p:nvPr/>
          </p:nvSpPr>
          <p:spPr>
            <a:xfrm flipH="false" flipV="false" rot="0">
              <a:off x="0" y="0"/>
              <a:ext cx="914400" cy="1129538"/>
            </a:xfrm>
            <a:custGeom>
              <a:avLst/>
              <a:gdLst/>
              <a:ahLst/>
              <a:cxnLst/>
              <a:rect r="r" b="b" t="t" l="l"/>
              <a:pathLst>
                <a:path h="1129538" w="914400">
                  <a:moveTo>
                    <a:pt x="0" y="0"/>
                  </a:moveTo>
                  <a:lnTo>
                    <a:pt x="914400" y="0"/>
                  </a:lnTo>
                  <a:lnTo>
                    <a:pt x="914400" y="1129538"/>
                  </a:lnTo>
                  <a:lnTo>
                    <a:pt x="0" y="1129538"/>
                  </a:lnTo>
                  <a:close/>
                </a:path>
              </a:pathLst>
            </a:custGeom>
            <a:solidFill>
              <a:srgbClr val="C4D600"/>
            </a:solidFill>
          </p:spPr>
        </p:sp>
      </p:grpSp>
      <p:grpSp>
        <p:nvGrpSpPr>
          <p:cNvPr name="Group 6" id="6"/>
          <p:cNvGrpSpPr/>
          <p:nvPr/>
        </p:nvGrpSpPr>
        <p:grpSpPr>
          <a:xfrm rot="0">
            <a:off x="0" y="9439836"/>
            <a:ext cx="18288000" cy="847164"/>
            <a:chOff x="0" y="0"/>
            <a:chExt cx="24384000" cy="1129552"/>
          </a:xfrm>
        </p:grpSpPr>
        <p:sp>
          <p:nvSpPr>
            <p:cNvPr name="Freeform 7" id="7"/>
            <p:cNvSpPr/>
            <p:nvPr/>
          </p:nvSpPr>
          <p:spPr>
            <a:xfrm flipH="false" flipV="false" rot="0">
              <a:off x="0" y="0"/>
              <a:ext cx="24384000" cy="1129538"/>
            </a:xfrm>
            <a:custGeom>
              <a:avLst/>
              <a:gdLst/>
              <a:ahLst/>
              <a:cxnLst/>
              <a:rect r="r" b="b" t="t" l="l"/>
              <a:pathLst>
                <a:path h="1129538" w="24384000">
                  <a:moveTo>
                    <a:pt x="24384000" y="0"/>
                  </a:moveTo>
                  <a:lnTo>
                    <a:pt x="0" y="0"/>
                  </a:lnTo>
                  <a:lnTo>
                    <a:pt x="0" y="1129538"/>
                  </a:lnTo>
                  <a:lnTo>
                    <a:pt x="24384000" y="1129538"/>
                  </a:lnTo>
                  <a:close/>
                </a:path>
              </a:pathLst>
            </a:custGeom>
            <a:solidFill>
              <a:srgbClr val="C4D600"/>
            </a:solidFill>
          </p:spPr>
        </p:sp>
      </p:grpSp>
      <p:sp>
        <p:nvSpPr>
          <p:cNvPr name="TextBox 8" id="8"/>
          <p:cNvSpPr txBox="true"/>
          <p:nvPr/>
        </p:nvSpPr>
        <p:spPr>
          <a:xfrm rot="0">
            <a:off x="534288" y="1285003"/>
            <a:ext cx="6317545" cy="4930775"/>
          </a:xfrm>
          <a:prstGeom prst="rect">
            <a:avLst/>
          </a:prstGeom>
        </p:spPr>
        <p:txBody>
          <a:bodyPr anchor="t" rtlCol="false" tIns="0" lIns="0" bIns="0" rIns="0">
            <a:spAutoFit/>
          </a:bodyPr>
          <a:lstStyle/>
          <a:p>
            <a:pPr algn="l" marL="755651" indent="-377825" lvl="1">
              <a:lnSpc>
                <a:spcPts val="4900"/>
              </a:lnSpc>
              <a:buFont typeface="Arial"/>
              <a:buChar char="•"/>
            </a:pPr>
            <a:r>
              <a:rPr lang="en-US" sz="3500">
                <a:solidFill>
                  <a:srgbClr val="000000"/>
                </a:solidFill>
                <a:latin typeface="Neue Haas Grotesk Text Pro 2"/>
                <a:ea typeface="Neue Haas Grotesk Text Pro 2"/>
                <a:cs typeface="Neue Haas Grotesk Text Pro 2"/>
                <a:sym typeface="Neue Haas Grotesk Text Pro 2"/>
              </a:rPr>
              <a:t>Be clear about what you are asking for. It should be a concrete step that can be answered yes or no, such as a specific monetary amount, sponsorship of a benefit event, etc.</a:t>
            </a:r>
          </a:p>
        </p:txBody>
      </p:sp>
      <p:sp>
        <p:nvSpPr>
          <p:cNvPr name="TextBox 9" id="9"/>
          <p:cNvSpPr txBox="true"/>
          <p:nvPr/>
        </p:nvSpPr>
        <p:spPr>
          <a:xfrm rot="0">
            <a:off x="342900" y="254666"/>
            <a:ext cx="9068745" cy="854075"/>
          </a:xfrm>
          <a:prstGeom prst="rect">
            <a:avLst/>
          </a:prstGeom>
        </p:spPr>
        <p:txBody>
          <a:bodyPr anchor="t" rtlCol="false" tIns="0" lIns="0" bIns="0" rIns="0">
            <a:spAutoFit/>
          </a:bodyPr>
          <a:lstStyle/>
          <a:p>
            <a:pPr algn="l" marL="0" indent="0" lvl="0">
              <a:lnSpc>
                <a:spcPts val="7000"/>
              </a:lnSpc>
              <a:spcBef>
                <a:spcPct val="0"/>
              </a:spcBef>
            </a:pPr>
            <a:r>
              <a:rPr lang="en-US" b="true" sz="5000">
                <a:solidFill>
                  <a:srgbClr val="000000"/>
                </a:solidFill>
                <a:latin typeface="Neue Haas Grotesk Text Pro 1"/>
                <a:ea typeface="Neue Haas Grotesk Text Pro 1"/>
                <a:cs typeface="Neue Haas Grotesk Text Pro 1"/>
                <a:sym typeface="Neue Haas Grotesk Text Pro 1"/>
              </a:rPr>
              <a:t>Your ask</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64108" y="9439836"/>
            <a:ext cx="17423892" cy="847164"/>
            <a:chOff x="0" y="0"/>
            <a:chExt cx="23231856" cy="1129552"/>
          </a:xfrm>
        </p:grpSpPr>
        <p:sp>
          <p:nvSpPr>
            <p:cNvPr name="Freeform 3" id="3"/>
            <p:cNvSpPr/>
            <p:nvPr/>
          </p:nvSpPr>
          <p:spPr>
            <a:xfrm flipH="false" flipV="false" rot="0">
              <a:off x="0" y="0"/>
              <a:ext cx="23231856" cy="1129538"/>
            </a:xfrm>
            <a:custGeom>
              <a:avLst/>
              <a:gdLst/>
              <a:ahLst/>
              <a:cxnLst/>
              <a:rect r="r" b="b" t="t" l="l"/>
              <a:pathLst>
                <a:path h="1129538" w="23231856">
                  <a:moveTo>
                    <a:pt x="0" y="0"/>
                  </a:moveTo>
                  <a:lnTo>
                    <a:pt x="23231856" y="0"/>
                  </a:lnTo>
                  <a:lnTo>
                    <a:pt x="23231856" y="1129538"/>
                  </a:lnTo>
                  <a:lnTo>
                    <a:pt x="0" y="1129538"/>
                  </a:lnTo>
                  <a:close/>
                </a:path>
              </a:pathLst>
            </a:custGeom>
            <a:solidFill>
              <a:srgbClr val="0099CC"/>
            </a:solidFill>
          </p:spPr>
        </p:sp>
      </p:grpSp>
      <p:grpSp>
        <p:nvGrpSpPr>
          <p:cNvPr name="Group 4" id="4"/>
          <p:cNvGrpSpPr/>
          <p:nvPr/>
        </p:nvGrpSpPr>
        <p:grpSpPr>
          <a:xfrm rot="0">
            <a:off x="0" y="9439836"/>
            <a:ext cx="685800" cy="847164"/>
            <a:chOff x="0" y="0"/>
            <a:chExt cx="914400" cy="1129552"/>
          </a:xfrm>
        </p:grpSpPr>
        <p:sp>
          <p:nvSpPr>
            <p:cNvPr name="Freeform 5" id="5"/>
            <p:cNvSpPr/>
            <p:nvPr/>
          </p:nvSpPr>
          <p:spPr>
            <a:xfrm flipH="false" flipV="false" rot="0">
              <a:off x="0" y="0"/>
              <a:ext cx="914400" cy="1129538"/>
            </a:xfrm>
            <a:custGeom>
              <a:avLst/>
              <a:gdLst/>
              <a:ahLst/>
              <a:cxnLst/>
              <a:rect r="r" b="b" t="t" l="l"/>
              <a:pathLst>
                <a:path h="1129538" w="914400">
                  <a:moveTo>
                    <a:pt x="0" y="0"/>
                  </a:moveTo>
                  <a:lnTo>
                    <a:pt x="914400" y="0"/>
                  </a:lnTo>
                  <a:lnTo>
                    <a:pt x="914400" y="1129538"/>
                  </a:lnTo>
                  <a:lnTo>
                    <a:pt x="0" y="1129538"/>
                  </a:lnTo>
                  <a:close/>
                </a:path>
              </a:pathLst>
            </a:custGeom>
            <a:solidFill>
              <a:srgbClr val="C4D600"/>
            </a:solidFill>
          </p:spPr>
        </p:sp>
      </p:grpSp>
      <p:grpSp>
        <p:nvGrpSpPr>
          <p:cNvPr name="Group 6" id="6"/>
          <p:cNvGrpSpPr/>
          <p:nvPr/>
        </p:nvGrpSpPr>
        <p:grpSpPr>
          <a:xfrm rot="0">
            <a:off x="0" y="9439836"/>
            <a:ext cx="18288000" cy="847164"/>
            <a:chOff x="0" y="0"/>
            <a:chExt cx="24384000" cy="1129552"/>
          </a:xfrm>
        </p:grpSpPr>
        <p:sp>
          <p:nvSpPr>
            <p:cNvPr name="Freeform 7" id="7"/>
            <p:cNvSpPr/>
            <p:nvPr/>
          </p:nvSpPr>
          <p:spPr>
            <a:xfrm flipH="false" flipV="false" rot="0">
              <a:off x="0" y="0"/>
              <a:ext cx="24384000" cy="1129538"/>
            </a:xfrm>
            <a:custGeom>
              <a:avLst/>
              <a:gdLst/>
              <a:ahLst/>
              <a:cxnLst/>
              <a:rect r="r" b="b" t="t" l="l"/>
              <a:pathLst>
                <a:path h="1129538" w="24384000">
                  <a:moveTo>
                    <a:pt x="24384000" y="0"/>
                  </a:moveTo>
                  <a:lnTo>
                    <a:pt x="0" y="0"/>
                  </a:lnTo>
                  <a:lnTo>
                    <a:pt x="0" y="1129538"/>
                  </a:lnTo>
                  <a:lnTo>
                    <a:pt x="24384000" y="1129538"/>
                  </a:lnTo>
                  <a:close/>
                </a:path>
              </a:pathLst>
            </a:custGeom>
            <a:solidFill>
              <a:srgbClr val="C4D600"/>
            </a:solidFill>
          </p:spPr>
        </p:sp>
      </p:grpSp>
      <p:sp>
        <p:nvSpPr>
          <p:cNvPr name="Freeform 8" id="8"/>
          <p:cNvSpPr/>
          <p:nvPr/>
        </p:nvSpPr>
        <p:spPr>
          <a:xfrm flipH="false" flipV="false" rot="0">
            <a:off x="342900" y="1925053"/>
            <a:ext cx="8730540" cy="5827635"/>
          </a:xfrm>
          <a:custGeom>
            <a:avLst/>
            <a:gdLst/>
            <a:ahLst/>
            <a:cxnLst/>
            <a:rect r="r" b="b" t="t" l="l"/>
            <a:pathLst>
              <a:path h="5827635" w="8730540">
                <a:moveTo>
                  <a:pt x="0" y="0"/>
                </a:moveTo>
                <a:lnTo>
                  <a:pt x="8730540" y="0"/>
                </a:lnTo>
                <a:lnTo>
                  <a:pt x="8730540" y="5827635"/>
                </a:lnTo>
                <a:lnTo>
                  <a:pt x="0" y="5827635"/>
                </a:lnTo>
                <a:lnTo>
                  <a:pt x="0" y="0"/>
                </a:lnTo>
                <a:close/>
              </a:path>
            </a:pathLst>
          </a:custGeom>
          <a:blipFill>
            <a:blip r:embed="rId3"/>
            <a:stretch>
              <a:fillRect l="0" t="0" r="0" b="0"/>
            </a:stretch>
          </a:blipFill>
        </p:spPr>
      </p:sp>
      <p:sp>
        <p:nvSpPr>
          <p:cNvPr name="Freeform 9" id="9"/>
          <p:cNvSpPr/>
          <p:nvPr/>
        </p:nvSpPr>
        <p:spPr>
          <a:xfrm flipH="false" flipV="false" rot="0">
            <a:off x="9234237" y="1925053"/>
            <a:ext cx="8743570" cy="5825403"/>
          </a:xfrm>
          <a:custGeom>
            <a:avLst/>
            <a:gdLst/>
            <a:ahLst/>
            <a:cxnLst/>
            <a:rect r="r" b="b" t="t" l="l"/>
            <a:pathLst>
              <a:path h="5825403" w="8743570">
                <a:moveTo>
                  <a:pt x="0" y="0"/>
                </a:moveTo>
                <a:lnTo>
                  <a:pt x="8743569" y="0"/>
                </a:lnTo>
                <a:lnTo>
                  <a:pt x="8743569" y="5825403"/>
                </a:lnTo>
                <a:lnTo>
                  <a:pt x="0" y="5825403"/>
                </a:lnTo>
                <a:lnTo>
                  <a:pt x="0" y="0"/>
                </a:lnTo>
                <a:close/>
              </a:path>
            </a:pathLst>
          </a:custGeom>
          <a:blipFill>
            <a:blip r:embed="rId4"/>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64108" y="9439836"/>
            <a:ext cx="17423892" cy="847164"/>
            <a:chOff x="0" y="0"/>
            <a:chExt cx="23231856" cy="1129552"/>
          </a:xfrm>
        </p:grpSpPr>
        <p:sp>
          <p:nvSpPr>
            <p:cNvPr name="Freeform 3" id="3"/>
            <p:cNvSpPr/>
            <p:nvPr/>
          </p:nvSpPr>
          <p:spPr>
            <a:xfrm flipH="false" flipV="false" rot="0">
              <a:off x="0" y="0"/>
              <a:ext cx="23231856" cy="1129538"/>
            </a:xfrm>
            <a:custGeom>
              <a:avLst/>
              <a:gdLst/>
              <a:ahLst/>
              <a:cxnLst/>
              <a:rect r="r" b="b" t="t" l="l"/>
              <a:pathLst>
                <a:path h="1129538" w="23231856">
                  <a:moveTo>
                    <a:pt x="0" y="0"/>
                  </a:moveTo>
                  <a:lnTo>
                    <a:pt x="23231856" y="0"/>
                  </a:lnTo>
                  <a:lnTo>
                    <a:pt x="23231856" y="1129538"/>
                  </a:lnTo>
                  <a:lnTo>
                    <a:pt x="0" y="1129538"/>
                  </a:lnTo>
                  <a:close/>
                </a:path>
              </a:pathLst>
            </a:custGeom>
            <a:solidFill>
              <a:srgbClr val="0099CC"/>
            </a:solidFill>
          </p:spPr>
        </p:sp>
      </p:grpSp>
      <p:grpSp>
        <p:nvGrpSpPr>
          <p:cNvPr name="Group 4" id="4"/>
          <p:cNvGrpSpPr/>
          <p:nvPr/>
        </p:nvGrpSpPr>
        <p:grpSpPr>
          <a:xfrm rot="0">
            <a:off x="0" y="9439836"/>
            <a:ext cx="685800" cy="847164"/>
            <a:chOff x="0" y="0"/>
            <a:chExt cx="914400" cy="1129552"/>
          </a:xfrm>
        </p:grpSpPr>
        <p:sp>
          <p:nvSpPr>
            <p:cNvPr name="Freeform 5" id="5"/>
            <p:cNvSpPr/>
            <p:nvPr/>
          </p:nvSpPr>
          <p:spPr>
            <a:xfrm flipH="false" flipV="false" rot="0">
              <a:off x="0" y="0"/>
              <a:ext cx="914400" cy="1129538"/>
            </a:xfrm>
            <a:custGeom>
              <a:avLst/>
              <a:gdLst/>
              <a:ahLst/>
              <a:cxnLst/>
              <a:rect r="r" b="b" t="t" l="l"/>
              <a:pathLst>
                <a:path h="1129538" w="914400">
                  <a:moveTo>
                    <a:pt x="0" y="0"/>
                  </a:moveTo>
                  <a:lnTo>
                    <a:pt x="914400" y="0"/>
                  </a:lnTo>
                  <a:lnTo>
                    <a:pt x="914400" y="1129538"/>
                  </a:lnTo>
                  <a:lnTo>
                    <a:pt x="0" y="1129538"/>
                  </a:lnTo>
                  <a:close/>
                </a:path>
              </a:pathLst>
            </a:custGeom>
            <a:solidFill>
              <a:srgbClr val="C4D600"/>
            </a:solidFill>
          </p:spPr>
        </p:sp>
      </p:grpSp>
      <p:grpSp>
        <p:nvGrpSpPr>
          <p:cNvPr name="Group 6" id="6"/>
          <p:cNvGrpSpPr/>
          <p:nvPr/>
        </p:nvGrpSpPr>
        <p:grpSpPr>
          <a:xfrm rot="0">
            <a:off x="0" y="9439836"/>
            <a:ext cx="18288000" cy="847164"/>
            <a:chOff x="0" y="0"/>
            <a:chExt cx="24384000" cy="1129552"/>
          </a:xfrm>
        </p:grpSpPr>
        <p:sp>
          <p:nvSpPr>
            <p:cNvPr name="Freeform 7" id="7"/>
            <p:cNvSpPr/>
            <p:nvPr/>
          </p:nvSpPr>
          <p:spPr>
            <a:xfrm flipH="false" flipV="false" rot="0">
              <a:off x="0" y="0"/>
              <a:ext cx="24384000" cy="1129538"/>
            </a:xfrm>
            <a:custGeom>
              <a:avLst/>
              <a:gdLst/>
              <a:ahLst/>
              <a:cxnLst/>
              <a:rect r="r" b="b" t="t" l="l"/>
              <a:pathLst>
                <a:path h="1129538" w="24384000">
                  <a:moveTo>
                    <a:pt x="0" y="0"/>
                  </a:moveTo>
                  <a:lnTo>
                    <a:pt x="24384000" y="0"/>
                  </a:lnTo>
                  <a:lnTo>
                    <a:pt x="24384000" y="1129538"/>
                  </a:lnTo>
                  <a:lnTo>
                    <a:pt x="0" y="1129538"/>
                  </a:lnTo>
                  <a:close/>
                </a:path>
              </a:pathLst>
            </a:custGeom>
            <a:solidFill>
              <a:srgbClr val="C4D600"/>
            </a:solidFill>
          </p:spPr>
        </p:sp>
      </p:grpSp>
      <p:grpSp>
        <p:nvGrpSpPr>
          <p:cNvPr name="Group 8" id="8"/>
          <p:cNvGrpSpPr/>
          <p:nvPr/>
        </p:nvGrpSpPr>
        <p:grpSpPr>
          <a:xfrm rot="0">
            <a:off x="0" y="0"/>
            <a:ext cx="18288000" cy="9291918"/>
            <a:chOff x="0" y="0"/>
            <a:chExt cx="24384000" cy="12389224"/>
          </a:xfrm>
        </p:grpSpPr>
        <p:sp>
          <p:nvSpPr>
            <p:cNvPr name="Freeform 9" id="9"/>
            <p:cNvSpPr/>
            <p:nvPr/>
          </p:nvSpPr>
          <p:spPr>
            <a:xfrm flipH="false" flipV="false" rot="0">
              <a:off x="0" y="0"/>
              <a:ext cx="24384000" cy="12389231"/>
            </a:xfrm>
            <a:custGeom>
              <a:avLst/>
              <a:gdLst/>
              <a:ahLst/>
              <a:cxnLst/>
              <a:rect r="r" b="b" t="t" l="l"/>
              <a:pathLst>
                <a:path h="12389231" w="24384000">
                  <a:moveTo>
                    <a:pt x="0" y="0"/>
                  </a:moveTo>
                  <a:lnTo>
                    <a:pt x="24384000" y="0"/>
                  </a:lnTo>
                  <a:lnTo>
                    <a:pt x="24384000" y="12389231"/>
                  </a:lnTo>
                  <a:lnTo>
                    <a:pt x="0" y="12389231"/>
                  </a:lnTo>
                  <a:close/>
                </a:path>
              </a:pathLst>
            </a:custGeom>
            <a:solidFill>
              <a:srgbClr val="0099CC"/>
            </a:solidFill>
          </p:spPr>
        </p:sp>
      </p:grpSp>
      <p:grpSp>
        <p:nvGrpSpPr>
          <p:cNvPr name="Group 10" id="10"/>
          <p:cNvGrpSpPr>
            <a:grpSpLocks noChangeAspect="true"/>
          </p:cNvGrpSpPr>
          <p:nvPr/>
        </p:nvGrpSpPr>
        <p:grpSpPr>
          <a:xfrm rot="0">
            <a:off x="10231042" y="1842248"/>
            <a:ext cx="8056958" cy="7449671"/>
            <a:chOff x="0" y="0"/>
            <a:chExt cx="10742610" cy="9932894"/>
          </a:xfrm>
        </p:grpSpPr>
        <p:sp>
          <p:nvSpPr>
            <p:cNvPr name="Freeform 11" id="11"/>
            <p:cNvSpPr/>
            <p:nvPr/>
          </p:nvSpPr>
          <p:spPr>
            <a:xfrm flipH="false" flipV="false" rot="0">
              <a:off x="0" y="0"/>
              <a:ext cx="10742549" cy="9932924"/>
            </a:xfrm>
            <a:custGeom>
              <a:avLst/>
              <a:gdLst/>
              <a:ahLst/>
              <a:cxnLst/>
              <a:rect r="r" b="b" t="t" l="l"/>
              <a:pathLst>
                <a:path h="9932924" w="10742549">
                  <a:moveTo>
                    <a:pt x="0" y="0"/>
                  </a:moveTo>
                  <a:lnTo>
                    <a:pt x="10742549" y="0"/>
                  </a:lnTo>
                  <a:lnTo>
                    <a:pt x="10742549" y="9932924"/>
                  </a:lnTo>
                  <a:lnTo>
                    <a:pt x="0" y="9932924"/>
                  </a:lnTo>
                  <a:lnTo>
                    <a:pt x="0" y="0"/>
                  </a:lnTo>
                  <a:close/>
                </a:path>
              </a:pathLst>
            </a:custGeom>
            <a:blipFill>
              <a:blip r:embed="rId2"/>
              <a:stretch>
                <a:fillRect l="0" t="0" r="-17902" b="-7044"/>
              </a:stretch>
            </a:blipFill>
          </p:spPr>
        </p:sp>
      </p:grpSp>
      <p:sp>
        <p:nvSpPr>
          <p:cNvPr name="TextBox 12" id="12"/>
          <p:cNvSpPr txBox="true"/>
          <p:nvPr/>
        </p:nvSpPr>
        <p:spPr>
          <a:xfrm rot="0">
            <a:off x="17808892" y="8714821"/>
            <a:ext cx="731520" cy="315991"/>
          </a:xfrm>
          <a:prstGeom prst="rect">
            <a:avLst/>
          </a:prstGeom>
        </p:spPr>
        <p:txBody>
          <a:bodyPr anchor="t" rtlCol="false" tIns="0" lIns="0" bIns="0" rIns="0">
            <a:spAutoFit/>
          </a:bodyPr>
          <a:lstStyle/>
          <a:p>
            <a:pPr algn="l">
              <a:lnSpc>
                <a:spcPts val="1800"/>
              </a:lnSpc>
            </a:pPr>
            <a:r>
              <a:rPr lang="en-US" sz="1500">
                <a:solidFill>
                  <a:srgbClr val="FFFFFF"/>
                </a:solidFill>
                <a:latin typeface="Arial MT Pro"/>
                <a:ea typeface="Arial MT Pro"/>
                <a:cs typeface="Arial MT Pro"/>
                <a:sym typeface="Arial MT Pro"/>
              </a:rPr>
              <a:t>®</a:t>
            </a:r>
          </a:p>
        </p:txBody>
      </p:sp>
      <p:grpSp>
        <p:nvGrpSpPr>
          <p:cNvPr name="Group 13" id="13"/>
          <p:cNvGrpSpPr>
            <a:grpSpLocks noChangeAspect="true"/>
          </p:cNvGrpSpPr>
          <p:nvPr/>
        </p:nvGrpSpPr>
        <p:grpSpPr>
          <a:xfrm rot="0">
            <a:off x="871538" y="8306295"/>
            <a:ext cx="4498848" cy="723431"/>
            <a:chOff x="0" y="0"/>
            <a:chExt cx="5998464" cy="964574"/>
          </a:xfrm>
        </p:grpSpPr>
        <p:sp>
          <p:nvSpPr>
            <p:cNvPr name="Freeform 14" id="14" descr="A black background with a black square  AI-generated content may be incorrect."/>
            <p:cNvSpPr/>
            <p:nvPr/>
          </p:nvSpPr>
          <p:spPr>
            <a:xfrm flipH="false" flipV="false" rot="0">
              <a:off x="0" y="0"/>
              <a:ext cx="5998464" cy="964565"/>
            </a:xfrm>
            <a:custGeom>
              <a:avLst/>
              <a:gdLst/>
              <a:ahLst/>
              <a:cxnLst/>
              <a:rect r="r" b="b" t="t" l="l"/>
              <a:pathLst>
                <a:path h="964565" w="5998464">
                  <a:moveTo>
                    <a:pt x="0" y="0"/>
                  </a:moveTo>
                  <a:lnTo>
                    <a:pt x="5998464" y="0"/>
                  </a:lnTo>
                  <a:lnTo>
                    <a:pt x="5998464" y="964565"/>
                  </a:lnTo>
                  <a:lnTo>
                    <a:pt x="0" y="964565"/>
                  </a:lnTo>
                  <a:lnTo>
                    <a:pt x="0" y="0"/>
                  </a:lnTo>
                  <a:close/>
                </a:path>
              </a:pathLst>
            </a:custGeom>
            <a:blipFill>
              <a:blip r:embed="rId3"/>
              <a:stretch>
                <a:fillRect l="0" t="0" r="0" b="0"/>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DAHPo7IREXI</dc:identifier>
  <dcterms:modified xsi:type="dcterms:W3CDTF">2011-08-01T06:04:30Z</dcterms:modified>
  <cp:revision>1</cp:revision>
  <dc:title>Habitat GB Fundraising Presentation - Volunteers</dc:title>
</cp:coreProperties>
</file>